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8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5BB5F72-2E89-40A5-8160-2F1EB5A6BCEE}">
  <a:tblStyle styleId="{25BB5F72-2E89-40A5-8160-2F1EB5A6BCE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737"/>
  </p:normalViewPr>
  <p:slideViewPr>
    <p:cSldViewPr snapToGrid="0" snapToObjects="1">
      <p:cViewPr varScale="1">
        <p:scale>
          <a:sx n="141" d="100"/>
          <a:sy n="141" d="100"/>
        </p:scale>
        <p:origin x="6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100"/>
              <a:buChar char="●"/>
              <a:defRPr sz="1100"/>
            </a:lvl1pPr>
            <a:lvl2pPr lvl="1">
              <a:spcBef>
                <a:spcPts val="0"/>
              </a:spcBef>
              <a:buSzPts val="1100"/>
              <a:buChar char="○"/>
              <a:defRPr sz="1100"/>
            </a:lvl2pPr>
            <a:lvl3pPr lvl="2">
              <a:spcBef>
                <a:spcPts val="0"/>
              </a:spcBef>
              <a:buSzPts val="1100"/>
              <a:buChar char="■"/>
              <a:defRPr sz="1100"/>
            </a:lvl3pPr>
            <a:lvl4pPr lvl="3">
              <a:spcBef>
                <a:spcPts val="0"/>
              </a:spcBef>
              <a:buSzPts val="1100"/>
              <a:buChar char="●"/>
              <a:defRPr sz="1100"/>
            </a:lvl4pPr>
            <a:lvl5pPr lvl="4">
              <a:spcBef>
                <a:spcPts val="0"/>
              </a:spcBef>
              <a:buSzPts val="1100"/>
              <a:buChar char="○"/>
              <a:defRPr sz="1100"/>
            </a:lvl5pPr>
            <a:lvl6pPr lvl="5">
              <a:spcBef>
                <a:spcPts val="0"/>
              </a:spcBef>
              <a:buSzPts val="1100"/>
              <a:buChar char="■"/>
              <a:defRPr sz="1100"/>
            </a:lvl6pPr>
            <a:lvl7pPr lvl="6">
              <a:spcBef>
                <a:spcPts val="0"/>
              </a:spcBef>
              <a:buSzPts val="1100"/>
              <a:buChar char="●"/>
              <a:defRPr sz="1100"/>
            </a:lvl7pPr>
            <a:lvl8pPr lvl="7">
              <a:spcBef>
                <a:spcPts val="0"/>
              </a:spcBef>
              <a:buSzPts val="1100"/>
              <a:buChar char="○"/>
              <a:defRPr sz="1100"/>
            </a:lvl8pPr>
            <a:lvl9pPr lvl="8">
              <a:spcBef>
                <a:spcPts val="0"/>
              </a:spcBef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7Kzv0t-k9w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https://www.youtube.com/watch?v=s7Kzv0t-k9w</a:t>
            </a:r>
          </a:p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25687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041094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29273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220477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241715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926372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8840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62874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63391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No PSP exposure!</a:t>
            </a:r>
          </a:p>
        </p:txBody>
      </p:sp>
    </p:spTree>
    <p:extLst>
      <p:ext uri="{BB962C8B-B14F-4D97-AF65-F5344CB8AC3E}">
        <p14:creationId xmlns:p14="http://schemas.microsoft.com/office/powerpoint/2010/main" val="26647626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No PSP exposure!</a:t>
            </a:r>
          </a:p>
        </p:txBody>
      </p:sp>
    </p:spTree>
    <p:extLst>
      <p:ext uri="{BB962C8B-B14F-4D97-AF65-F5344CB8AC3E}">
        <p14:creationId xmlns:p14="http://schemas.microsoft.com/office/powerpoint/2010/main" val="28447401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No PSP exposure!</a:t>
            </a:r>
          </a:p>
        </p:txBody>
      </p:sp>
    </p:spTree>
    <p:extLst>
      <p:ext uri="{BB962C8B-B14F-4D97-AF65-F5344CB8AC3E}">
        <p14:creationId xmlns:p14="http://schemas.microsoft.com/office/powerpoint/2010/main" val="3020690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No PSP exposure!</a:t>
            </a:r>
          </a:p>
        </p:txBody>
      </p:sp>
    </p:spTree>
    <p:extLst>
      <p:ext uri="{BB962C8B-B14F-4D97-AF65-F5344CB8AC3E}">
        <p14:creationId xmlns:p14="http://schemas.microsoft.com/office/powerpoint/2010/main" val="17405423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PSP exposure!</a:t>
            </a:r>
          </a:p>
        </p:txBody>
      </p:sp>
    </p:spTree>
    <p:extLst>
      <p:ext uri="{BB962C8B-B14F-4D97-AF65-F5344CB8AC3E}">
        <p14:creationId xmlns:p14="http://schemas.microsoft.com/office/powerpoint/2010/main" val="44213286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PSP exposure!</a:t>
            </a:r>
          </a:p>
        </p:txBody>
      </p:sp>
    </p:spTree>
    <p:extLst>
      <p:ext uri="{BB962C8B-B14F-4D97-AF65-F5344CB8AC3E}">
        <p14:creationId xmlns:p14="http://schemas.microsoft.com/office/powerpoint/2010/main" val="6127430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PSP exposure!</a:t>
            </a:r>
          </a:p>
        </p:txBody>
      </p:sp>
    </p:spTree>
    <p:extLst>
      <p:ext uri="{BB962C8B-B14F-4D97-AF65-F5344CB8AC3E}">
        <p14:creationId xmlns:p14="http://schemas.microsoft.com/office/powerpoint/2010/main" val="108388066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PSP exposure! -- may be make these a little less extreme than </a:t>
            </a:r>
            <a:r>
              <a:rPr lang="en-GB" sz="900">
                <a:solidFill>
                  <a:schemeClr val="dk1"/>
                </a:solidFill>
              </a:rPr>
              <a:t>Lepreau Basin?  Thoughts?</a:t>
            </a:r>
          </a:p>
        </p:txBody>
      </p:sp>
    </p:spTree>
    <p:extLst>
      <p:ext uri="{BB962C8B-B14F-4D97-AF65-F5344CB8AC3E}">
        <p14:creationId xmlns:p14="http://schemas.microsoft.com/office/powerpoint/2010/main" val="1447481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Note: AND rule / OR rule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PSP exposure!</a:t>
            </a:r>
          </a:p>
        </p:txBody>
      </p:sp>
    </p:spTree>
    <p:extLst>
      <p:ext uri="{BB962C8B-B14F-4D97-AF65-F5344CB8AC3E}">
        <p14:creationId xmlns:p14="http://schemas.microsoft.com/office/powerpoint/2010/main" val="421068529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PSP exposure!</a:t>
            </a:r>
          </a:p>
        </p:txBody>
      </p:sp>
    </p:spTree>
    <p:extLst>
      <p:ext uri="{BB962C8B-B14F-4D97-AF65-F5344CB8AC3E}">
        <p14:creationId xmlns:p14="http://schemas.microsoft.com/office/powerpoint/2010/main" val="665140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ts val="5200"/>
              <a:buNone/>
              <a:defRPr sz="5200"/>
            </a:lvl1pPr>
            <a:lvl2pPr lvl="1" algn="ctr">
              <a:spcBef>
                <a:spcPts val="0"/>
              </a:spcBef>
              <a:buSzPts val="5200"/>
              <a:buNone/>
              <a:defRPr sz="5200"/>
            </a:lvl2pPr>
            <a:lvl3pPr lvl="2" algn="ctr">
              <a:spcBef>
                <a:spcPts val="0"/>
              </a:spcBef>
              <a:buSzPts val="5200"/>
              <a:buNone/>
              <a:defRPr sz="5200"/>
            </a:lvl3pPr>
            <a:lvl4pPr lvl="3" algn="ctr">
              <a:spcBef>
                <a:spcPts val="0"/>
              </a:spcBef>
              <a:buSzPts val="5200"/>
              <a:buNone/>
              <a:defRPr sz="5200"/>
            </a:lvl4pPr>
            <a:lvl5pPr lvl="4" algn="ctr">
              <a:spcBef>
                <a:spcPts val="0"/>
              </a:spcBef>
              <a:buSzPts val="5200"/>
              <a:buNone/>
              <a:defRPr sz="5200"/>
            </a:lvl5pPr>
            <a:lvl6pPr lvl="5" algn="ctr">
              <a:spcBef>
                <a:spcPts val="0"/>
              </a:spcBef>
              <a:buSzPts val="5200"/>
              <a:buNone/>
              <a:defRPr sz="5200"/>
            </a:lvl6pPr>
            <a:lvl7pPr lvl="6" algn="ctr">
              <a:spcBef>
                <a:spcPts val="0"/>
              </a:spcBef>
              <a:buSzPts val="5200"/>
              <a:buNone/>
              <a:defRPr sz="5200"/>
            </a:lvl7pPr>
            <a:lvl8pPr lvl="7" algn="ctr">
              <a:spcBef>
                <a:spcPts val="0"/>
              </a:spcBef>
              <a:buSzPts val="5200"/>
              <a:buNone/>
              <a:defRPr sz="5200"/>
            </a:lvl8pPr>
            <a:lvl9pPr lvl="8" algn="ctr">
              <a:spcBef>
                <a:spcPts val="0"/>
              </a:spcBef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ts val="12000"/>
              <a:buNone/>
              <a:defRPr sz="12000"/>
            </a:lvl1pPr>
            <a:lvl2pPr lvl="1" algn="ctr">
              <a:spcBef>
                <a:spcPts val="0"/>
              </a:spcBef>
              <a:buSzPts val="12000"/>
              <a:buNone/>
              <a:defRPr sz="12000"/>
            </a:lvl2pPr>
            <a:lvl3pPr lvl="2" algn="ctr">
              <a:spcBef>
                <a:spcPts val="0"/>
              </a:spcBef>
              <a:buSzPts val="12000"/>
              <a:buNone/>
              <a:defRPr sz="12000"/>
            </a:lvl3pPr>
            <a:lvl4pPr lvl="3" algn="ctr">
              <a:spcBef>
                <a:spcPts val="0"/>
              </a:spcBef>
              <a:buSzPts val="12000"/>
              <a:buNone/>
              <a:defRPr sz="12000"/>
            </a:lvl4pPr>
            <a:lvl5pPr lvl="4" algn="ctr">
              <a:spcBef>
                <a:spcPts val="0"/>
              </a:spcBef>
              <a:buSzPts val="12000"/>
              <a:buNone/>
              <a:defRPr sz="12000"/>
            </a:lvl5pPr>
            <a:lvl6pPr lvl="5" algn="ctr">
              <a:spcBef>
                <a:spcPts val="0"/>
              </a:spcBef>
              <a:buSzPts val="12000"/>
              <a:buNone/>
              <a:defRPr sz="12000"/>
            </a:lvl6pPr>
            <a:lvl7pPr lvl="6" algn="ctr">
              <a:spcBef>
                <a:spcPts val="0"/>
              </a:spcBef>
              <a:buSzPts val="12000"/>
              <a:buNone/>
              <a:defRPr sz="12000"/>
            </a:lvl7pPr>
            <a:lvl8pPr lvl="7" algn="ctr">
              <a:spcBef>
                <a:spcPts val="0"/>
              </a:spcBef>
              <a:buSzPts val="12000"/>
              <a:buNone/>
              <a:defRPr sz="12000"/>
            </a:lvl8pPr>
            <a:lvl9pPr lvl="8" algn="ctr">
              <a:spcBef>
                <a:spcPts val="0"/>
              </a:spcBef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spcBef>
                <a:spcPts val="0"/>
              </a:spcBef>
              <a:buSzPts val="1800"/>
              <a:buChar char="●"/>
              <a:defRPr/>
            </a:lvl1pPr>
            <a:lvl2pPr lvl="1" algn="ctr">
              <a:spcBef>
                <a:spcPts val="0"/>
              </a:spcBef>
              <a:buSzPts val="1400"/>
              <a:buChar char="○"/>
              <a:defRPr/>
            </a:lvl2pPr>
            <a:lvl3pPr lvl="2" algn="ctr">
              <a:spcBef>
                <a:spcPts val="0"/>
              </a:spcBef>
              <a:buSzPts val="1400"/>
              <a:buChar char="■"/>
              <a:defRPr/>
            </a:lvl3pPr>
            <a:lvl4pPr lvl="3" algn="ctr">
              <a:spcBef>
                <a:spcPts val="0"/>
              </a:spcBef>
              <a:buSzPts val="1400"/>
              <a:buChar char="●"/>
              <a:defRPr/>
            </a:lvl4pPr>
            <a:lvl5pPr lvl="4" algn="ctr">
              <a:spcBef>
                <a:spcPts val="0"/>
              </a:spcBef>
              <a:buSzPts val="1400"/>
              <a:buChar char="○"/>
              <a:defRPr/>
            </a:lvl5pPr>
            <a:lvl6pPr lvl="5" algn="ctr">
              <a:spcBef>
                <a:spcPts val="0"/>
              </a:spcBef>
              <a:buSzPts val="1400"/>
              <a:buChar char="■"/>
              <a:defRPr/>
            </a:lvl6pPr>
            <a:lvl7pPr lvl="6" algn="ctr">
              <a:spcBef>
                <a:spcPts val="0"/>
              </a:spcBef>
              <a:buSzPts val="1400"/>
              <a:buChar char="●"/>
              <a:defRPr/>
            </a:lvl7pPr>
            <a:lvl8pPr lvl="7" algn="ctr">
              <a:spcBef>
                <a:spcPts val="0"/>
              </a:spcBef>
              <a:buSzPts val="1400"/>
              <a:buChar char="○"/>
              <a:defRPr/>
            </a:lvl8pPr>
            <a:lvl9pPr lvl="8" algn="ctr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buSzPts val="3600"/>
              <a:buNone/>
              <a:defRPr sz="3600"/>
            </a:lvl1pPr>
            <a:lvl2pPr lvl="1" algn="ctr">
              <a:spcBef>
                <a:spcPts val="0"/>
              </a:spcBef>
              <a:buSzPts val="3600"/>
              <a:buNone/>
              <a:defRPr sz="3600"/>
            </a:lvl2pPr>
            <a:lvl3pPr lvl="2" algn="ctr">
              <a:spcBef>
                <a:spcPts val="0"/>
              </a:spcBef>
              <a:buSzPts val="3600"/>
              <a:buNone/>
              <a:defRPr sz="3600"/>
            </a:lvl3pPr>
            <a:lvl4pPr lvl="3" algn="ctr">
              <a:spcBef>
                <a:spcPts val="0"/>
              </a:spcBef>
              <a:buSzPts val="3600"/>
              <a:buNone/>
              <a:defRPr sz="3600"/>
            </a:lvl4pPr>
            <a:lvl5pPr lvl="4" algn="ctr">
              <a:spcBef>
                <a:spcPts val="0"/>
              </a:spcBef>
              <a:buSzPts val="3600"/>
              <a:buNone/>
              <a:defRPr sz="3600"/>
            </a:lvl5pPr>
            <a:lvl6pPr lvl="5" algn="ctr">
              <a:spcBef>
                <a:spcPts val="0"/>
              </a:spcBef>
              <a:buSzPts val="3600"/>
              <a:buNone/>
              <a:defRPr sz="3600"/>
            </a:lvl6pPr>
            <a:lvl7pPr lvl="6" algn="ctr">
              <a:spcBef>
                <a:spcPts val="0"/>
              </a:spcBef>
              <a:buSzPts val="3600"/>
              <a:buNone/>
              <a:defRPr sz="3600"/>
            </a:lvl7pPr>
            <a:lvl8pPr lvl="7" algn="ctr">
              <a:spcBef>
                <a:spcPts val="0"/>
              </a:spcBef>
              <a:buSzPts val="3600"/>
              <a:buNone/>
              <a:defRPr sz="3600"/>
            </a:lvl8pPr>
            <a:lvl9pPr lvl="8" algn="ctr">
              <a:spcBef>
                <a:spcPts val="0"/>
              </a:spcBef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2800"/>
              <a:buNone/>
              <a:defRPr/>
            </a:lvl1pPr>
            <a:lvl2pPr lvl="1">
              <a:spcBef>
                <a:spcPts val="0"/>
              </a:spcBef>
              <a:buSzPts val="2800"/>
              <a:buNone/>
              <a:defRPr/>
            </a:lvl2pPr>
            <a:lvl3pPr lvl="2">
              <a:spcBef>
                <a:spcPts val="0"/>
              </a:spcBef>
              <a:buSzPts val="2800"/>
              <a:buNone/>
              <a:defRPr/>
            </a:lvl3pPr>
            <a:lvl4pPr lvl="3">
              <a:spcBef>
                <a:spcPts val="0"/>
              </a:spcBef>
              <a:buSzPts val="2800"/>
              <a:buNone/>
              <a:defRPr/>
            </a:lvl4pPr>
            <a:lvl5pPr lvl="4">
              <a:spcBef>
                <a:spcPts val="0"/>
              </a:spcBef>
              <a:buSzPts val="2800"/>
              <a:buNone/>
              <a:defRPr/>
            </a:lvl5pPr>
            <a:lvl6pPr lvl="5">
              <a:spcBef>
                <a:spcPts val="0"/>
              </a:spcBef>
              <a:buSzPts val="2800"/>
              <a:buNone/>
              <a:defRPr/>
            </a:lvl6pPr>
            <a:lvl7pPr lvl="6">
              <a:spcBef>
                <a:spcPts val="0"/>
              </a:spcBef>
              <a:buSzPts val="2800"/>
              <a:buNone/>
              <a:defRPr/>
            </a:lvl7pPr>
            <a:lvl8pPr lvl="7">
              <a:spcBef>
                <a:spcPts val="0"/>
              </a:spcBef>
              <a:buSzPts val="2800"/>
              <a:buNone/>
              <a:defRPr/>
            </a:lvl8pPr>
            <a:lvl9pPr lvl="8">
              <a:spcBef>
                <a:spcPts val="0"/>
              </a:spcBef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800"/>
              <a:buChar char="●"/>
              <a:defRPr/>
            </a:lvl1pPr>
            <a:lvl2pPr lvl="1">
              <a:spcBef>
                <a:spcPts val="0"/>
              </a:spcBef>
              <a:buSzPts val="1400"/>
              <a:buChar char="○"/>
              <a:defRPr/>
            </a:lvl2pPr>
            <a:lvl3pPr lvl="2">
              <a:spcBef>
                <a:spcPts val="0"/>
              </a:spcBef>
              <a:buSzPts val="1400"/>
              <a:buChar char="■"/>
              <a:defRPr/>
            </a:lvl3pPr>
            <a:lvl4pPr lvl="3">
              <a:spcBef>
                <a:spcPts val="0"/>
              </a:spcBef>
              <a:buSzPts val="1400"/>
              <a:buChar char="●"/>
              <a:defRPr/>
            </a:lvl4pPr>
            <a:lvl5pPr lvl="4">
              <a:spcBef>
                <a:spcPts val="0"/>
              </a:spcBef>
              <a:buSzPts val="1400"/>
              <a:buChar char="○"/>
              <a:defRPr/>
            </a:lvl5pPr>
            <a:lvl6pPr lvl="5">
              <a:spcBef>
                <a:spcPts val="0"/>
              </a:spcBef>
              <a:buSzPts val="1400"/>
              <a:buChar char="■"/>
              <a:defRPr/>
            </a:lvl6pPr>
            <a:lvl7pPr lvl="6">
              <a:spcBef>
                <a:spcPts val="0"/>
              </a:spcBef>
              <a:buSzPts val="1400"/>
              <a:buChar char="●"/>
              <a:defRPr/>
            </a:lvl7pPr>
            <a:lvl8pPr lvl="7">
              <a:spcBef>
                <a:spcPts val="0"/>
              </a:spcBef>
              <a:buSzPts val="1400"/>
              <a:buChar char="○"/>
              <a:defRPr/>
            </a:lvl8pPr>
            <a:lvl9pPr lvl="8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2800"/>
              <a:buNone/>
              <a:defRPr/>
            </a:lvl1pPr>
            <a:lvl2pPr lvl="1">
              <a:spcBef>
                <a:spcPts val="0"/>
              </a:spcBef>
              <a:buSzPts val="2800"/>
              <a:buNone/>
              <a:defRPr/>
            </a:lvl2pPr>
            <a:lvl3pPr lvl="2">
              <a:spcBef>
                <a:spcPts val="0"/>
              </a:spcBef>
              <a:buSzPts val="2800"/>
              <a:buNone/>
              <a:defRPr/>
            </a:lvl3pPr>
            <a:lvl4pPr lvl="3">
              <a:spcBef>
                <a:spcPts val="0"/>
              </a:spcBef>
              <a:buSzPts val="2800"/>
              <a:buNone/>
              <a:defRPr/>
            </a:lvl4pPr>
            <a:lvl5pPr lvl="4">
              <a:spcBef>
                <a:spcPts val="0"/>
              </a:spcBef>
              <a:buSzPts val="2800"/>
              <a:buNone/>
              <a:defRPr/>
            </a:lvl5pPr>
            <a:lvl6pPr lvl="5">
              <a:spcBef>
                <a:spcPts val="0"/>
              </a:spcBef>
              <a:buSzPts val="2800"/>
              <a:buNone/>
              <a:defRPr/>
            </a:lvl6pPr>
            <a:lvl7pPr lvl="6">
              <a:spcBef>
                <a:spcPts val="0"/>
              </a:spcBef>
              <a:buSzPts val="2800"/>
              <a:buNone/>
              <a:defRPr/>
            </a:lvl7pPr>
            <a:lvl8pPr lvl="7">
              <a:spcBef>
                <a:spcPts val="0"/>
              </a:spcBef>
              <a:buSzPts val="2800"/>
              <a:buNone/>
              <a:defRPr/>
            </a:lvl8pPr>
            <a:lvl9pPr lvl="8">
              <a:spcBef>
                <a:spcPts val="0"/>
              </a:spcBef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400"/>
              <a:buChar char="●"/>
              <a:defRPr sz="14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400"/>
              <a:buChar char="●"/>
              <a:defRPr sz="14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2800"/>
              <a:buNone/>
              <a:defRPr/>
            </a:lvl1pPr>
            <a:lvl2pPr lvl="1">
              <a:spcBef>
                <a:spcPts val="0"/>
              </a:spcBef>
              <a:buSzPts val="2800"/>
              <a:buNone/>
              <a:defRPr/>
            </a:lvl2pPr>
            <a:lvl3pPr lvl="2">
              <a:spcBef>
                <a:spcPts val="0"/>
              </a:spcBef>
              <a:buSzPts val="2800"/>
              <a:buNone/>
              <a:defRPr/>
            </a:lvl3pPr>
            <a:lvl4pPr lvl="3">
              <a:spcBef>
                <a:spcPts val="0"/>
              </a:spcBef>
              <a:buSzPts val="2800"/>
              <a:buNone/>
              <a:defRPr/>
            </a:lvl4pPr>
            <a:lvl5pPr lvl="4">
              <a:spcBef>
                <a:spcPts val="0"/>
              </a:spcBef>
              <a:buSzPts val="2800"/>
              <a:buNone/>
              <a:defRPr/>
            </a:lvl5pPr>
            <a:lvl6pPr lvl="5">
              <a:spcBef>
                <a:spcPts val="0"/>
              </a:spcBef>
              <a:buSzPts val="2800"/>
              <a:buNone/>
              <a:defRPr/>
            </a:lvl6pPr>
            <a:lvl7pPr lvl="6">
              <a:spcBef>
                <a:spcPts val="0"/>
              </a:spcBef>
              <a:buSzPts val="2800"/>
              <a:buNone/>
              <a:defRPr/>
            </a:lvl7pPr>
            <a:lvl8pPr lvl="7">
              <a:spcBef>
                <a:spcPts val="0"/>
              </a:spcBef>
              <a:buSzPts val="2800"/>
              <a:buNone/>
              <a:defRPr/>
            </a:lvl8pPr>
            <a:lvl9pPr lvl="8">
              <a:spcBef>
                <a:spcPts val="0"/>
              </a:spcBef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ts val="2400"/>
              <a:buNone/>
              <a:defRPr sz="2400"/>
            </a:lvl1pPr>
            <a:lvl2pPr lvl="1">
              <a:spcBef>
                <a:spcPts val="0"/>
              </a:spcBef>
              <a:buSzPts val="2400"/>
              <a:buNone/>
              <a:defRPr sz="2400"/>
            </a:lvl2pPr>
            <a:lvl3pPr lvl="2">
              <a:spcBef>
                <a:spcPts val="0"/>
              </a:spcBef>
              <a:buSzPts val="2400"/>
              <a:buNone/>
              <a:defRPr sz="2400"/>
            </a:lvl3pPr>
            <a:lvl4pPr lvl="3">
              <a:spcBef>
                <a:spcPts val="0"/>
              </a:spcBef>
              <a:buSzPts val="2400"/>
              <a:buNone/>
              <a:defRPr sz="2400"/>
            </a:lvl4pPr>
            <a:lvl5pPr lvl="4">
              <a:spcBef>
                <a:spcPts val="0"/>
              </a:spcBef>
              <a:buSzPts val="2400"/>
              <a:buNone/>
              <a:defRPr sz="2400"/>
            </a:lvl5pPr>
            <a:lvl6pPr lvl="5">
              <a:spcBef>
                <a:spcPts val="0"/>
              </a:spcBef>
              <a:buSzPts val="2400"/>
              <a:buNone/>
              <a:defRPr sz="2400"/>
            </a:lvl6pPr>
            <a:lvl7pPr lvl="6">
              <a:spcBef>
                <a:spcPts val="0"/>
              </a:spcBef>
              <a:buSzPts val="2400"/>
              <a:buNone/>
              <a:defRPr sz="2400"/>
            </a:lvl7pPr>
            <a:lvl8pPr lvl="7">
              <a:spcBef>
                <a:spcPts val="0"/>
              </a:spcBef>
              <a:buSzPts val="2400"/>
              <a:buNone/>
              <a:defRPr sz="2400"/>
            </a:lvl8pPr>
            <a:lvl9pPr lvl="8">
              <a:spcBef>
                <a:spcPts val="0"/>
              </a:spcBef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200"/>
              <a:buChar char="●"/>
              <a:defRPr sz="12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ts val="4800"/>
              <a:buNone/>
              <a:defRPr sz="4800"/>
            </a:lvl1pPr>
            <a:lvl2pPr lvl="1">
              <a:spcBef>
                <a:spcPts val="0"/>
              </a:spcBef>
              <a:buSzPts val="4800"/>
              <a:buNone/>
              <a:defRPr sz="4800"/>
            </a:lvl2pPr>
            <a:lvl3pPr lvl="2">
              <a:spcBef>
                <a:spcPts val="0"/>
              </a:spcBef>
              <a:buSzPts val="4800"/>
              <a:buNone/>
              <a:defRPr sz="4800"/>
            </a:lvl3pPr>
            <a:lvl4pPr lvl="3">
              <a:spcBef>
                <a:spcPts val="0"/>
              </a:spcBef>
              <a:buSzPts val="4800"/>
              <a:buNone/>
              <a:defRPr sz="4800"/>
            </a:lvl4pPr>
            <a:lvl5pPr lvl="4">
              <a:spcBef>
                <a:spcPts val="0"/>
              </a:spcBef>
              <a:buSzPts val="4800"/>
              <a:buNone/>
              <a:defRPr sz="4800"/>
            </a:lvl5pPr>
            <a:lvl6pPr lvl="5">
              <a:spcBef>
                <a:spcPts val="0"/>
              </a:spcBef>
              <a:buSzPts val="4800"/>
              <a:buNone/>
              <a:defRPr sz="4800"/>
            </a:lvl6pPr>
            <a:lvl7pPr lvl="6">
              <a:spcBef>
                <a:spcPts val="0"/>
              </a:spcBef>
              <a:buSzPts val="4800"/>
              <a:buNone/>
              <a:defRPr sz="4800"/>
            </a:lvl7pPr>
            <a:lvl8pPr lvl="7">
              <a:spcBef>
                <a:spcPts val="0"/>
              </a:spcBef>
              <a:buSzPts val="4800"/>
              <a:buNone/>
              <a:defRPr sz="4800"/>
            </a:lvl8pPr>
            <a:lvl9pPr lvl="8">
              <a:spcBef>
                <a:spcPts val="0"/>
              </a:spcBef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ts val="4200"/>
              <a:buNone/>
              <a:defRPr sz="4200"/>
            </a:lvl1pPr>
            <a:lvl2pPr lvl="1" algn="ctr">
              <a:spcBef>
                <a:spcPts val="0"/>
              </a:spcBef>
              <a:buSzPts val="4200"/>
              <a:buNone/>
              <a:defRPr sz="4200"/>
            </a:lvl2pPr>
            <a:lvl3pPr lvl="2" algn="ctr">
              <a:spcBef>
                <a:spcPts val="0"/>
              </a:spcBef>
              <a:buSzPts val="4200"/>
              <a:buNone/>
              <a:defRPr sz="4200"/>
            </a:lvl3pPr>
            <a:lvl4pPr lvl="3" algn="ctr">
              <a:spcBef>
                <a:spcPts val="0"/>
              </a:spcBef>
              <a:buSzPts val="4200"/>
              <a:buNone/>
              <a:defRPr sz="4200"/>
            </a:lvl4pPr>
            <a:lvl5pPr lvl="4" algn="ctr">
              <a:spcBef>
                <a:spcPts val="0"/>
              </a:spcBef>
              <a:buSzPts val="4200"/>
              <a:buNone/>
              <a:defRPr sz="4200"/>
            </a:lvl5pPr>
            <a:lvl6pPr lvl="5" algn="ctr">
              <a:spcBef>
                <a:spcPts val="0"/>
              </a:spcBef>
              <a:buSzPts val="4200"/>
              <a:buNone/>
              <a:defRPr sz="4200"/>
            </a:lvl6pPr>
            <a:lvl7pPr lvl="6" algn="ctr">
              <a:spcBef>
                <a:spcPts val="0"/>
              </a:spcBef>
              <a:buSzPts val="4200"/>
              <a:buNone/>
              <a:defRPr sz="4200"/>
            </a:lvl7pPr>
            <a:lvl8pPr lvl="7" algn="ctr">
              <a:spcBef>
                <a:spcPts val="0"/>
              </a:spcBef>
              <a:buSzPts val="4200"/>
              <a:buNone/>
              <a:defRPr sz="4200"/>
            </a:lvl8pPr>
            <a:lvl9pPr lvl="8" algn="ctr">
              <a:spcBef>
                <a:spcPts val="0"/>
              </a:spcBef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ts val="1800"/>
              <a:buChar char="●"/>
              <a:defRPr/>
            </a:lvl1pPr>
            <a:lvl2pPr lvl="1">
              <a:spcBef>
                <a:spcPts val="0"/>
              </a:spcBef>
              <a:buSzPts val="1400"/>
              <a:buChar char="○"/>
              <a:defRPr/>
            </a:lvl2pPr>
            <a:lvl3pPr lvl="2">
              <a:spcBef>
                <a:spcPts val="0"/>
              </a:spcBef>
              <a:buSzPts val="1400"/>
              <a:buChar char="■"/>
              <a:defRPr/>
            </a:lvl3pPr>
            <a:lvl4pPr lvl="3">
              <a:spcBef>
                <a:spcPts val="0"/>
              </a:spcBef>
              <a:buSzPts val="1400"/>
              <a:buChar char="●"/>
              <a:defRPr/>
            </a:lvl4pPr>
            <a:lvl5pPr lvl="4">
              <a:spcBef>
                <a:spcPts val="0"/>
              </a:spcBef>
              <a:buSzPts val="1400"/>
              <a:buChar char="○"/>
              <a:defRPr/>
            </a:lvl5pPr>
            <a:lvl6pPr lvl="5">
              <a:spcBef>
                <a:spcPts val="0"/>
              </a:spcBef>
              <a:buSzPts val="1400"/>
              <a:buChar char="■"/>
              <a:defRPr/>
            </a:lvl6pPr>
            <a:lvl7pPr lvl="6">
              <a:spcBef>
                <a:spcPts val="0"/>
              </a:spcBef>
              <a:buSzPts val="1400"/>
              <a:buChar char="●"/>
              <a:defRPr/>
            </a:lvl7pPr>
            <a:lvl8pPr lvl="7">
              <a:spcBef>
                <a:spcPts val="0"/>
              </a:spcBef>
              <a:buSzPts val="1400"/>
              <a:buChar char="○"/>
              <a:defRPr/>
            </a:lvl8pPr>
            <a:lvl9pPr lvl="8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Welcome fellow clams!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You all grabbed a handful of beads…</a:t>
            </a:r>
          </a:p>
          <a:p>
            <a:pPr marL="914400" lvl="1" indent="-317500" rtl="0">
              <a:spcBef>
                <a:spcPts val="0"/>
              </a:spcBef>
              <a:buSzPts val="1400"/>
              <a:buChar char="○"/>
            </a:pPr>
            <a:r>
              <a:rPr lang="en"/>
              <a:t>Each bead represents an allele from a gamete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did your handful compare to those around you?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Did you all grab the same amount and the same colors?</a:t>
            </a:r>
          </a:p>
          <a:p>
            <a:pPr marL="914400" lvl="1" indent="-317500" rtl="0">
              <a:spcBef>
                <a:spcPts val="0"/>
              </a:spcBef>
              <a:buSzPts val="1400"/>
              <a:buChar char="○"/>
            </a:pPr>
            <a:r>
              <a:rPr lang="en"/>
              <a:t>What does your handful suggest about your genotype at that locus?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457200" lvl="0" indent="-342900">
              <a:spcBef>
                <a:spcPts val="0"/>
              </a:spcBef>
              <a:buSzPts val="1800"/>
              <a:buChar char="●"/>
            </a:pPr>
            <a:r>
              <a:rPr lang="en"/>
              <a:t>Why is this like clam reproduction?</a:t>
            </a:r>
          </a:p>
        </p:txBody>
      </p:sp>
      <p:pic>
        <p:nvPicPr>
          <p:cNvPr id="64" name="Shape 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14775" y="445024"/>
            <a:ext cx="1891200" cy="3536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Chi-square test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Your chi-square test statistic: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" b="1"/>
              <a:t>d.f.= k-1-m</a:t>
            </a:r>
            <a:r>
              <a:rPr lang="en"/>
              <a:t> = 3-1-1=1</a:t>
            </a:r>
          </a:p>
        </p:txBody>
      </p:sp>
      <p:pic>
        <p:nvPicPr>
          <p:cNvPr id="128" name="Shape 128"/>
          <p:cNvPicPr preferRelativeResize="0"/>
          <p:nvPr/>
        </p:nvPicPr>
        <p:blipFill rotWithShape="1">
          <a:blip r:embed="rId3">
            <a:alphaModFix/>
          </a:blip>
          <a:srcRect b="67508"/>
          <a:stretch/>
        </p:blipFill>
        <p:spPr>
          <a:xfrm>
            <a:off x="2493525" y="2115550"/>
            <a:ext cx="5943600" cy="203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Shape 129"/>
          <p:cNvPicPr preferRelativeResize="0"/>
          <p:nvPr/>
        </p:nvPicPr>
        <p:blipFill rotWithShape="1">
          <a:blip r:embed="rId3">
            <a:alphaModFix/>
          </a:blip>
          <a:srcRect t="95457"/>
          <a:stretch/>
        </p:blipFill>
        <p:spPr>
          <a:xfrm>
            <a:off x="2471475" y="4208150"/>
            <a:ext cx="5943600" cy="28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What would happen if we continued spawning...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Generation after generation?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"/>
              <a:t>If we don’t violate H-W assumptions…</a:t>
            </a:r>
          </a:p>
          <a:p>
            <a:pPr marL="0" lvl="0" indent="457200">
              <a:spcBef>
                <a:spcPts val="0"/>
              </a:spcBef>
              <a:buNone/>
            </a:pPr>
            <a:r>
              <a:rPr lang="en"/>
              <a:t> then no evolution in our population.</a:t>
            </a:r>
          </a:p>
          <a:p>
            <a:pPr marL="0" lvl="0" indent="0">
              <a:spcBef>
                <a:spcPts val="0"/>
              </a:spcBef>
              <a:buNone/>
            </a:pPr>
            <a:endParaRPr/>
          </a:p>
          <a:p>
            <a:pPr marL="0" lvl="0" indent="0">
              <a:spcBef>
                <a:spcPts val="0"/>
              </a:spcBef>
              <a:buNone/>
            </a:pPr>
            <a:r>
              <a:rPr lang="en"/>
              <a:t>Therefore, H-W is our null model!</a:t>
            </a:r>
          </a:p>
        </p:txBody>
      </p:sp>
      <p:pic>
        <p:nvPicPr>
          <p:cNvPr id="136" name="Shape 1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06600" y="1536125"/>
            <a:ext cx="3366657" cy="294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Practice!</a:t>
            </a:r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If you have a population of clams in which p=0.25, q=0.75….</a:t>
            </a:r>
          </a:p>
          <a:p>
            <a:pPr marL="914400" lvl="1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What is the probability that you get a heterozygous individual?</a:t>
            </a:r>
          </a:p>
          <a:p>
            <a:pPr marL="914400" lvl="1" indent="-317500" rtl="0">
              <a:lnSpc>
                <a:spcPct val="150000"/>
              </a:lnSpc>
              <a:spcBef>
                <a:spcPts val="0"/>
              </a:spcBef>
              <a:buSzPts val="1400"/>
              <a:buChar char="○"/>
            </a:pPr>
            <a:r>
              <a:rPr lang="en"/>
              <a:t>What is the probability that you will get a homozygous individual?</a:t>
            </a:r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If you have a population of clams in which AA=53, Aa=16, aa=5….</a:t>
            </a:r>
          </a:p>
          <a:p>
            <a:pPr marL="914400" lvl="1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What are genotype frequencies in the population?</a:t>
            </a:r>
          </a:p>
          <a:p>
            <a:pPr marL="914400" lvl="1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What are the allele frequencies?</a:t>
            </a:r>
          </a:p>
          <a:p>
            <a:pPr marL="914400" lvl="1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Do these observed values deviate from the expected values, given the allele frequencies?</a:t>
            </a:r>
          </a:p>
          <a:p>
            <a:pPr marL="1371600" lvl="2" indent="-317500" rtl="0">
              <a:lnSpc>
                <a:spcPct val="150000"/>
              </a:lnSpc>
              <a:spcBef>
                <a:spcPts val="0"/>
              </a:spcBef>
              <a:buSzPts val="1400"/>
              <a:buChar char="■"/>
            </a:pPr>
            <a:r>
              <a:rPr lang="en"/>
              <a:t>Do the chi-square test.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Welcome back fellow clams!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60582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ts val="1800"/>
              <a:buChar char="●"/>
            </a:pPr>
            <a:r>
              <a:rPr lang="en"/>
              <a:t>Last time we reviewed Hardy-Weinberg Equilibrium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457200" lvl="0" indent="-342900" rtl="0">
              <a:spcBef>
                <a:spcPts val="0"/>
              </a:spcBef>
              <a:buSzPts val="1800"/>
              <a:buChar char="●"/>
            </a:pPr>
            <a:r>
              <a:rPr lang="en"/>
              <a:t>Today we are investigating how deviations in HWE can change allele frequencies.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457200" lvl="0" indent="-342900" rtl="0">
              <a:spcBef>
                <a:spcPts val="0"/>
              </a:spcBef>
              <a:buSzPts val="1800"/>
              <a:buChar char="●"/>
            </a:pPr>
            <a:r>
              <a:rPr lang="en"/>
              <a:t>Instead of working as a whole class population, you are working in groups of 3 as unique population. </a:t>
            </a:r>
          </a:p>
        </p:txBody>
      </p:sp>
      <p:pic>
        <p:nvPicPr>
          <p:cNvPr id="56" name="Shape 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97550" y="719138"/>
            <a:ext cx="1981200" cy="3705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47067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Populations of </a:t>
            </a:r>
            <a:r>
              <a:rPr lang="en" i="1"/>
              <a:t>Mya arenaria</a:t>
            </a:r>
            <a:r>
              <a:rPr lang="en"/>
              <a:t> (soft-shelled clams)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5 populations</a:t>
            </a:r>
          </a:p>
          <a:p>
            <a: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Havre-Aubert, QC</a:t>
            </a:r>
          </a:p>
          <a:p>
            <a: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Lawrencetown, NS</a:t>
            </a:r>
          </a:p>
          <a:p>
            <a: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Lepreau Basin, NB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Essex, MA </a:t>
            </a:r>
          </a:p>
          <a:p>
            <a:pPr marL="457200" lvl="0" indent="-342900">
              <a:spcBef>
                <a:spcPts val="0"/>
              </a:spcBef>
              <a:buSzPts val="1800"/>
              <a:buChar char="●"/>
            </a:pPr>
            <a:r>
              <a:rPr lang="en"/>
              <a:t>Orleans, MA</a:t>
            </a:r>
          </a:p>
        </p:txBody>
      </p:sp>
      <p:pic>
        <p:nvPicPr>
          <p:cNvPr id="63" name="Shape 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37400" y="1285463"/>
            <a:ext cx="5539999" cy="304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Shape 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4800" y="3188500"/>
            <a:ext cx="3812525" cy="1711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65856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Materials and Procedures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Each group should have a…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bag of red and yellow marbles, 100 of each color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population tray (ice cube tray)  with 24 labelled wells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Access the GoogleSheets link</a:t>
            </a:r>
          </a:p>
          <a:p>
            <a:pPr marL="1371600" lvl="2" indent="-317500" rtl="0">
              <a:spcBef>
                <a:spcPts val="0"/>
              </a:spcBef>
              <a:buSzPts val="1400"/>
              <a:buChar char="■"/>
            </a:pPr>
            <a:r>
              <a:rPr lang="en"/>
              <a:t>Blackboard site → Course Documents → Clams Activity link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Each group is a population of 24 individuals that die and replace themselves every generation</a:t>
            </a:r>
          </a:p>
          <a:p>
            <a:pPr marL="914400" lvl="1" indent="-317500" rtl="0">
              <a:spcBef>
                <a:spcPts val="0"/>
              </a:spcBef>
              <a:buSzPts val="1400"/>
              <a:buChar char="○"/>
            </a:pPr>
            <a:r>
              <a:rPr lang="en"/>
              <a:t>On average each individual produces approximately 8 or more gametes → the gamete pool is limited to approximately 200 gametes each generation</a:t>
            </a:r>
          </a:p>
        </p:txBody>
      </p:sp>
    </p:spTree>
    <p:extLst>
      <p:ext uri="{BB962C8B-B14F-4D97-AF65-F5344CB8AC3E}">
        <p14:creationId xmlns:p14="http://schemas.microsoft.com/office/powerpoint/2010/main" val="14663929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Initial allele frequencies &amp; making predictions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659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All populations have 100 red (A) and 100 yellow (a) beads</a:t>
            </a:r>
          </a:p>
          <a:p>
            <a: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Remember that each bead represents an allele in a gamete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/>
              <a:t>What are the allele frequency of the gametes?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</a:t>
            </a:r>
            <a:r>
              <a:rPr lang="en" baseline="-25000"/>
              <a:t>A</a:t>
            </a:r>
            <a:r>
              <a:rPr lang="en"/>
              <a:t> = p = ______		f</a:t>
            </a:r>
            <a:r>
              <a:rPr lang="en" baseline="-25000"/>
              <a:t>a</a:t>
            </a:r>
            <a:r>
              <a:rPr lang="en"/>
              <a:t> = q = ______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Fill this out on your worksheet and in your GoogleSheet in the “Generation 0” row</a:t>
            </a:r>
          </a:p>
          <a:p>
            <a: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Hint: Make sure that you are on the correct Population GoogleSheet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 u="sng"/>
              <a:t>Predict</a:t>
            </a:r>
            <a:r>
              <a:rPr lang="en" b="1"/>
              <a:t> the genotype counts in the next generation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Determine genotype frequencies first (using allele frequencies)</a:t>
            </a:r>
          </a:p>
          <a:p>
            <a: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f</a:t>
            </a:r>
            <a:r>
              <a:rPr lang="en" baseline="-25000"/>
              <a:t>AA</a:t>
            </a:r>
            <a:r>
              <a:rPr lang="en"/>
              <a:t> = p</a:t>
            </a:r>
            <a:r>
              <a:rPr lang="en" baseline="30000"/>
              <a:t>2</a:t>
            </a:r>
            <a:r>
              <a:rPr lang="en"/>
              <a:t> = ______		f</a:t>
            </a:r>
            <a:r>
              <a:rPr lang="en" baseline="-25000"/>
              <a:t>Aa</a:t>
            </a:r>
            <a:r>
              <a:rPr lang="en"/>
              <a:t> = 2pq = ______		f</a:t>
            </a:r>
            <a:r>
              <a:rPr lang="en" baseline="-25000"/>
              <a:t>aa</a:t>
            </a:r>
            <a:r>
              <a:rPr lang="en"/>
              <a:t> = q</a:t>
            </a:r>
            <a:r>
              <a:rPr lang="en" baseline="30000"/>
              <a:t>2</a:t>
            </a:r>
            <a:r>
              <a:rPr lang="en"/>
              <a:t> = ______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Multiply the genotype frequencies by the population size to get predicted counts in a population of 24 individuals</a:t>
            </a:r>
          </a:p>
          <a:p>
            <a: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AA= p</a:t>
            </a:r>
            <a:r>
              <a:rPr lang="en" baseline="30000"/>
              <a:t>2</a:t>
            </a:r>
            <a:r>
              <a:rPr lang="en"/>
              <a:t> x N = ______	Aa=2pq x N =______		aa= q</a:t>
            </a:r>
            <a:r>
              <a:rPr lang="en" baseline="30000"/>
              <a:t>2</a:t>
            </a:r>
            <a:r>
              <a:rPr lang="en"/>
              <a:t> x N = ______</a:t>
            </a:r>
          </a:p>
          <a:p>
            <a:pPr marL="914400" lvl="1" indent="-317500">
              <a:spcBef>
                <a:spcPts val="0"/>
              </a:spcBef>
              <a:buSzPts val="1400"/>
              <a:buChar char="○"/>
            </a:pPr>
            <a:r>
              <a:rPr lang="en"/>
              <a:t>Record your predictions on your worksheet.</a:t>
            </a:r>
          </a:p>
        </p:txBody>
      </p:sp>
    </p:spTree>
    <p:extLst>
      <p:ext uri="{BB962C8B-B14F-4D97-AF65-F5344CB8AC3E}">
        <p14:creationId xmlns:p14="http://schemas.microsoft.com/office/powerpoint/2010/main" val="595192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Generation 1 - </a:t>
            </a:r>
            <a:r>
              <a:rPr lang="en" i="1"/>
              <a:t>before </a:t>
            </a:r>
            <a:r>
              <a:rPr lang="en"/>
              <a:t>event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Pull 24 individuals.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Clams are diploid → pull two gametes at a time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Place each individual (two gametes) into the numbered tray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Count all genotypes 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Record sum counts in your GoogleSheet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Calculate allele frequencies in your GoogleSheet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We will use formulas!  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But, are these the breeders for the next generation?</a:t>
            </a:r>
          </a:p>
          <a:p>
            <a:pPr marL="914400" lvl="1" indent="-317500" rtl="0">
              <a:spcBef>
                <a:spcPts val="0"/>
              </a:spcBef>
              <a:buSzPts val="1400"/>
              <a:buChar char="○"/>
            </a:pPr>
            <a:r>
              <a:rPr lang="en"/>
              <a:t>Do they all survive to adulthood and produce offspring?</a:t>
            </a:r>
          </a:p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7760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Generation 1 - </a:t>
            </a:r>
            <a:r>
              <a:rPr lang="en" i="1"/>
              <a:t>after </a:t>
            </a:r>
            <a:r>
              <a:rPr lang="en"/>
              <a:t>event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Draw one event card from your population deck.  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Read it → follow it → manually remove any necessary individuals from your tray</a:t>
            </a:r>
          </a:p>
          <a:p>
            <a:pPr marL="914400" lvl="1" indent="-317500" rtl="0">
              <a:spcBef>
                <a:spcPts val="0"/>
              </a:spcBef>
              <a:buSzPts val="1400"/>
              <a:buChar char="○"/>
            </a:pPr>
            <a:r>
              <a:rPr lang="en"/>
              <a:t>Place the ‘used’ card off to the side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population </a:t>
            </a:r>
            <a:r>
              <a:rPr lang="en" i="1"/>
              <a:t>after</a:t>
            </a:r>
            <a:r>
              <a:rPr lang="en"/>
              <a:t> the event is the population of contributing breeders into the next generation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Calculate allele frequencies of the breeder population</a:t>
            </a:r>
          </a:p>
          <a:p>
            <a: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Are these allele frequencies different from the </a:t>
            </a:r>
            <a:r>
              <a:rPr lang="en" i="1"/>
              <a:t>before</a:t>
            </a:r>
            <a:r>
              <a:rPr lang="en"/>
              <a:t> event population?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Readjust your gamete pool based on these allele frequencies</a:t>
            </a:r>
          </a:p>
          <a:p>
            <a:pPr marL="1371600" lvl="2" indent="-317500" rtl="0">
              <a:spcBef>
                <a:spcPts val="0"/>
              </a:spcBef>
              <a:buSzPts val="1400"/>
              <a:buChar char="■"/>
            </a:pPr>
            <a:r>
              <a:rPr lang="en"/>
              <a:t>Use short cut formulas to reduce counting time</a:t>
            </a:r>
          </a:p>
          <a:p>
            <a:pPr marL="914400" lvl="0" indent="0" rtl="0">
              <a:spcBef>
                <a:spcPts val="0"/>
              </a:spcBef>
              <a:buNone/>
            </a:pPr>
            <a:endParaRPr/>
          </a:p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32346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Continue for about 6 generations (may be more)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Pull 24 individuals (2 alleles at a time from the gamete bag) and place individuals into each well of the population.</a:t>
            </a: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Record genotype counts and calculate allele frequencies in the “</a:t>
            </a:r>
            <a:r>
              <a:rPr lang="en" sz="1600" i="1"/>
              <a:t>before</a:t>
            </a:r>
            <a:r>
              <a:rPr lang="en" sz="1600"/>
              <a:t> event” row for that generation.</a:t>
            </a: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Draw one event card and follow the instructions.  </a:t>
            </a: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Record genotype counts and calculate allele frequencies in the “</a:t>
            </a:r>
            <a:r>
              <a:rPr lang="en" sz="1600" i="1"/>
              <a:t>after</a:t>
            </a:r>
            <a:r>
              <a:rPr lang="en" sz="1600"/>
              <a:t> event” row for that generation.</a:t>
            </a: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The individuals remaining will contribute gametes into the next generation. </a:t>
            </a: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Calculate allele counts to be used to create a gamete pool of 200.  </a:t>
            </a: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Empty the gamete bag of all gametes from the previous generation and make your new gamete pool.</a:t>
            </a:r>
          </a:p>
          <a:p>
            <a:pPr marL="457200" lvl="0" indent="-330200" rtl="0">
              <a:spcBef>
                <a:spcPts val="0"/>
              </a:spcBef>
              <a:buSzPts val="1600"/>
              <a:buChar char="●"/>
            </a:pPr>
            <a:r>
              <a:rPr lang="en" sz="1600"/>
              <a:t>Repeat until you reach Generation 11.</a:t>
            </a:r>
          </a:p>
        </p:txBody>
      </p:sp>
    </p:spTree>
    <p:extLst>
      <p:ext uri="{BB962C8B-B14F-4D97-AF65-F5344CB8AC3E}">
        <p14:creationId xmlns:p14="http://schemas.microsoft.com/office/powerpoint/2010/main" val="2129475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Gametes → Individuals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ts val="1800"/>
              <a:buChar char="●"/>
            </a:pPr>
            <a:r>
              <a:rPr lang="en"/>
              <a:t>Will all gametes fuse in broadcast spawning?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457200" lvl="0" indent="-342900" rtl="0">
              <a:spcBef>
                <a:spcPts val="0"/>
              </a:spcBef>
              <a:buSzPts val="1800"/>
              <a:buChar char="●"/>
            </a:pPr>
            <a:r>
              <a:rPr lang="en"/>
              <a:t>If gametes fuse, will they always develop and become adults?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Can we predict the genotypes in the next generation from the gamete pool?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Things we need to define first!</a:t>
            </a:r>
          </a:p>
          <a:p>
            <a: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What is an allele/gene/genotype?</a:t>
            </a:r>
          </a:p>
          <a:p>
            <a:pPr marL="1371600" lvl="2" indent="-317500" rtl="0">
              <a:spcBef>
                <a:spcPts val="0"/>
              </a:spcBef>
              <a:buSzPts val="1400"/>
              <a:buChar char="■"/>
            </a:pPr>
            <a:r>
              <a:rPr lang="en"/>
              <a:t>How many alleles does an individual have at a given locus?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Final allele frequencies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Compare initial and final allele frequencies.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Draw a figure depicting changes in allele frequencies over time.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Determine if there is a significant difference between the first and final populations using a Chi-square test (see your notes from last time and your hints on your worksheet).</a:t>
            </a:r>
          </a:p>
          <a:p>
            <a:pPr marL="914400" lvl="1" indent="-317500" rtl="0">
              <a:spcBef>
                <a:spcPts val="0"/>
              </a:spcBef>
              <a:buSzPts val="1400"/>
              <a:buChar char="○"/>
            </a:pPr>
            <a:r>
              <a:rPr lang="en"/>
              <a:t>Generate a conclusion about evolution in your population.</a:t>
            </a:r>
          </a:p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284334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Comparing populations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Your group should have at least one person from each population.</a:t>
            </a:r>
          </a:p>
          <a:p>
            <a:pPr marL="457200" lvl="0" indent="-342900" rtl="0">
              <a:spcBef>
                <a:spcPts val="0"/>
              </a:spcBef>
              <a:buSzPts val="1800"/>
              <a:buChar char="●"/>
            </a:pPr>
            <a:r>
              <a:rPr lang="en"/>
              <a:t>Follow the worksheet to compare populations, trends, and environmental conditions.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Did all populations experience the same environmental conditions?</a:t>
            </a:r>
          </a:p>
          <a:p>
            <a:pPr marL="914400" lvl="1" indent="-317500">
              <a:spcBef>
                <a:spcPts val="0"/>
              </a:spcBef>
              <a:buSzPts val="1400"/>
              <a:buChar char="○"/>
            </a:pPr>
            <a:r>
              <a:rPr lang="en"/>
              <a:t>How did the environmental conditions affect population genetics of the population?</a:t>
            </a:r>
          </a:p>
        </p:txBody>
      </p:sp>
    </p:spTree>
    <p:extLst>
      <p:ext uri="{BB962C8B-B14F-4D97-AF65-F5344CB8AC3E}">
        <p14:creationId xmlns:p14="http://schemas.microsoft.com/office/powerpoint/2010/main" val="5112656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77DB8-3CEE-8649-BF79-2981EE94E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cards </a:t>
            </a:r>
            <a:r>
              <a:rPr lang="en-US"/>
              <a:t>for Activity 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DE295A-B289-C34E-86EC-9C96E5F3B8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2120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/>
        </p:nvSpPr>
        <p:spPr>
          <a:xfrm>
            <a:off x="3448850" y="3973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/>
              <a:t>Havre- Aubert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Last one in the spawning pool is a rotten egg!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Only the last compartment doesn’t make it into the breeding population!!  </a:t>
            </a:r>
          </a:p>
        </p:txBody>
      </p:sp>
      <p:sp>
        <p:nvSpPr>
          <p:cNvPr id="55" name="Shape 55"/>
          <p:cNvSpPr txBox="1"/>
          <p:nvPr/>
        </p:nvSpPr>
        <p:spPr>
          <a:xfrm>
            <a:off x="6257875" y="3973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/>
              <a:t>Havre- Aubert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</a:t>
            </a:r>
            <a:r>
              <a:rPr lang="en-GB">
                <a:solidFill>
                  <a:schemeClr val="dk1"/>
                </a:solidFill>
              </a:rPr>
              <a:t>In the spawning confusion some gametes did not find each other!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The middle compartment (number 12) doesn’t make it into the breeding population!!  </a:t>
            </a:r>
          </a:p>
        </p:txBody>
      </p:sp>
      <p:sp>
        <p:nvSpPr>
          <p:cNvPr id="56" name="Shape 56"/>
          <p:cNvSpPr txBox="1"/>
          <p:nvPr/>
        </p:nvSpPr>
        <p:spPr>
          <a:xfrm>
            <a:off x="6257875" y="283995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/>
              <a:t>Havre- Aubert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The early bird does not always get the worm!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The first compartment doesn’t make it into the breeding population!!  </a:t>
            </a:r>
          </a:p>
        </p:txBody>
      </p:sp>
      <p:sp>
        <p:nvSpPr>
          <p:cNvPr id="57" name="Shape 57"/>
          <p:cNvSpPr txBox="1"/>
          <p:nvPr/>
        </p:nvSpPr>
        <p:spPr>
          <a:xfrm>
            <a:off x="259850" y="3973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/>
              <a:t>Havre- Aubert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Last one in the spawning pool is a rotten egg!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The last compartment doesn’t make it into the breeding population!!  </a:t>
            </a:r>
          </a:p>
        </p:txBody>
      </p:sp>
      <p:sp>
        <p:nvSpPr>
          <p:cNvPr id="58" name="Shape 58"/>
          <p:cNvSpPr txBox="1"/>
          <p:nvPr/>
        </p:nvSpPr>
        <p:spPr>
          <a:xfrm>
            <a:off x="323400" y="28059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/>
              <a:t>Havre- Aubert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The early bird does not always get the worm!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The first compartment doesn’t make it into the breeding population!!  </a:t>
            </a:r>
          </a:p>
        </p:txBody>
      </p:sp>
      <p:sp>
        <p:nvSpPr>
          <p:cNvPr id="59" name="Shape 59"/>
          <p:cNvSpPr txBox="1"/>
          <p:nvPr/>
        </p:nvSpPr>
        <p:spPr>
          <a:xfrm>
            <a:off x="3327875" y="28059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/>
              <a:t>Havre- Aubert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In the spawning confusion some gametes did not find each other!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>
                <a:solidFill>
                  <a:schemeClr val="dk1"/>
                </a:solidFill>
              </a:rPr>
              <a:t>The middle compartment (number 12) doesn’t make it into the breeding population!! </a:t>
            </a:r>
            <a:r>
              <a:rPr lang="en-GB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1915789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/>
        </p:nvSpPr>
        <p:spPr>
          <a:xfrm>
            <a:off x="215025" y="26890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/>
              <a:t>Havre- Aubert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STORM WARNING: A massive storm comes through bringing high tides, rough waves, and excessive sand.  25% of the clam population dies.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Remove individuals from every third compartment from the breeding population  </a:t>
            </a:r>
          </a:p>
        </p:txBody>
      </p:sp>
      <p:sp>
        <p:nvSpPr>
          <p:cNvPr id="65" name="Shape 65"/>
          <p:cNvSpPr txBox="1"/>
          <p:nvPr/>
        </p:nvSpPr>
        <p:spPr>
          <a:xfrm>
            <a:off x="215025" y="248625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/>
              <a:t>Havre- Aubert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DREDGING ACCIDENT: A fishing boat accidentally drags a dredge through your population.  15% of the clam population dies.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Remove individuals from every sixth compartment from the breeding population.  </a:t>
            </a:r>
          </a:p>
        </p:txBody>
      </p:sp>
      <p:sp>
        <p:nvSpPr>
          <p:cNvPr id="66" name="Shape 66"/>
          <p:cNvSpPr txBox="1"/>
          <p:nvPr/>
        </p:nvSpPr>
        <p:spPr>
          <a:xfrm>
            <a:off x="3703400" y="2853575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/>
              <a:t>Havre- Aubert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PREDATOR ATTACK: Sea stars have found your population! 10% of the clam population dies.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Remove individuals from every eighth compartment from the breeding population.  </a:t>
            </a:r>
          </a:p>
        </p:txBody>
      </p:sp>
      <p:sp>
        <p:nvSpPr>
          <p:cNvPr id="67" name="Shape 67"/>
          <p:cNvSpPr txBox="1"/>
          <p:nvPr/>
        </p:nvSpPr>
        <p:spPr>
          <a:xfrm>
            <a:off x="3569800" y="248625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/>
              <a:t>Havre- Aubert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INVASIVE COMPETITOR: A new species is introduced and it competes for your population’s resources.  20% of the clam population dies.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Remove individuals from every fifth compartment from the breeding population.  </a:t>
            </a:r>
          </a:p>
        </p:txBody>
      </p:sp>
    </p:spTree>
    <p:extLst>
      <p:ext uri="{BB962C8B-B14F-4D97-AF65-F5344CB8AC3E}">
        <p14:creationId xmlns:p14="http://schemas.microsoft.com/office/powerpoint/2010/main" val="41065792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/>
        </p:nvSpPr>
        <p:spPr>
          <a:xfrm>
            <a:off x="3448850" y="3973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1"/>
                </a:solidFill>
              </a:rPr>
              <a:t>Lawrencetown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Last one in the spawning pool is a rotten egg!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Only the last compartment doesn’t make it into the breeding population!!  </a:t>
            </a:r>
          </a:p>
        </p:txBody>
      </p:sp>
      <p:sp>
        <p:nvSpPr>
          <p:cNvPr id="73" name="Shape 73"/>
          <p:cNvSpPr txBox="1"/>
          <p:nvPr/>
        </p:nvSpPr>
        <p:spPr>
          <a:xfrm>
            <a:off x="6257875" y="3973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1"/>
                </a:solidFill>
              </a:rPr>
              <a:t>Lawrencetown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</a:t>
            </a:r>
            <a:r>
              <a:rPr lang="en-GB">
                <a:solidFill>
                  <a:schemeClr val="dk1"/>
                </a:solidFill>
              </a:rPr>
              <a:t>In the spawning confusion some gametes did not find each other!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The middle compartment </a:t>
            </a:r>
            <a:r>
              <a:rPr lang="en-GB">
                <a:solidFill>
                  <a:schemeClr val="dk1"/>
                </a:solidFill>
              </a:rPr>
              <a:t>(number 12) d</a:t>
            </a:r>
            <a:r>
              <a:rPr lang="en-GB"/>
              <a:t>oesn’t make it into the breeding population!!  </a:t>
            </a:r>
          </a:p>
        </p:txBody>
      </p:sp>
      <p:sp>
        <p:nvSpPr>
          <p:cNvPr id="74" name="Shape 74"/>
          <p:cNvSpPr txBox="1"/>
          <p:nvPr/>
        </p:nvSpPr>
        <p:spPr>
          <a:xfrm>
            <a:off x="6257875" y="283995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1"/>
                </a:solidFill>
              </a:rPr>
              <a:t>Lawrencetown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The early bird does not always get the worm!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The first compartment doesn’t make it into the breeding population!!  </a:t>
            </a:r>
          </a:p>
        </p:txBody>
      </p:sp>
      <p:sp>
        <p:nvSpPr>
          <p:cNvPr id="75" name="Shape 75"/>
          <p:cNvSpPr txBox="1"/>
          <p:nvPr/>
        </p:nvSpPr>
        <p:spPr>
          <a:xfrm>
            <a:off x="259850" y="3973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1"/>
                </a:solidFill>
              </a:rPr>
              <a:t>Lawrencetown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Last one in the spawning pool is a rotten egg!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The last compartment doesn’t make it into the breeding population!!  </a:t>
            </a:r>
          </a:p>
        </p:txBody>
      </p:sp>
      <p:sp>
        <p:nvSpPr>
          <p:cNvPr id="76" name="Shape 76"/>
          <p:cNvSpPr txBox="1"/>
          <p:nvPr/>
        </p:nvSpPr>
        <p:spPr>
          <a:xfrm>
            <a:off x="323400" y="28059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1"/>
                </a:solidFill>
              </a:rPr>
              <a:t>Lawrencetown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The early bird does not always get the worm!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The first compartment doesn’t make it into the breeding population!!  </a:t>
            </a:r>
          </a:p>
        </p:txBody>
      </p:sp>
      <p:sp>
        <p:nvSpPr>
          <p:cNvPr id="77" name="Shape 77"/>
          <p:cNvSpPr txBox="1"/>
          <p:nvPr/>
        </p:nvSpPr>
        <p:spPr>
          <a:xfrm>
            <a:off x="3327875" y="28059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1"/>
                </a:solidFill>
              </a:rPr>
              <a:t>Lawrencetown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In the spawning confusion some gametes did not find each other!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>
                <a:solidFill>
                  <a:schemeClr val="dk1"/>
                </a:solidFill>
              </a:rPr>
              <a:t>The middle compartment (number 12) doesn’t make it into the breeding population!! </a:t>
            </a:r>
            <a:r>
              <a:rPr lang="en-GB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197648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/>
        </p:nvSpPr>
        <p:spPr>
          <a:xfrm>
            <a:off x="215025" y="26890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Lawrencetown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STORM WARNING: A massive storm comes through bringing high tides, rough waves, and excessive sand.  25% of the clam population dies.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Remove individuals from every third compartment from the breeding population  </a:t>
            </a:r>
          </a:p>
        </p:txBody>
      </p:sp>
      <p:sp>
        <p:nvSpPr>
          <p:cNvPr id="83" name="Shape 83"/>
          <p:cNvSpPr txBox="1"/>
          <p:nvPr/>
        </p:nvSpPr>
        <p:spPr>
          <a:xfrm>
            <a:off x="215025" y="248625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/>
              <a:t>Lawrencetown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DREDGING ACCIDENT: A fishing boat accidentally drags a dredge through your population.  15% of the clam population dies.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Remove individuals from every sixth compartment from the breeding population.  </a:t>
            </a:r>
          </a:p>
        </p:txBody>
      </p:sp>
      <p:sp>
        <p:nvSpPr>
          <p:cNvPr id="84" name="Shape 84"/>
          <p:cNvSpPr txBox="1"/>
          <p:nvPr/>
        </p:nvSpPr>
        <p:spPr>
          <a:xfrm>
            <a:off x="3703400" y="2853575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1"/>
                </a:solidFill>
              </a:rPr>
              <a:t>Lawrencetown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>
                <a:solidFill>
                  <a:schemeClr val="dk1"/>
                </a:solidFill>
              </a:rPr>
              <a:t>PREDATOR ATTACK: Sea stars have found your population! </a:t>
            </a:r>
            <a:r>
              <a:rPr lang="en-GB"/>
              <a:t>  10% of the clam population dies.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Remove individuals from every eighth compartment from the breeding population.  </a:t>
            </a:r>
          </a:p>
        </p:txBody>
      </p:sp>
      <p:sp>
        <p:nvSpPr>
          <p:cNvPr id="85" name="Shape 85"/>
          <p:cNvSpPr txBox="1"/>
          <p:nvPr/>
        </p:nvSpPr>
        <p:spPr>
          <a:xfrm>
            <a:off x="3569800" y="248625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1"/>
                </a:solidFill>
              </a:rPr>
              <a:t>Lawrencetown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INVASIVE COMPETITOR: A new species is introduced and it competes for your population’s resources.  20% of the clam population dies.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Remove individuals from every fifth compartment from the breeding population.  </a:t>
            </a:r>
          </a:p>
        </p:txBody>
      </p:sp>
    </p:spTree>
    <p:extLst>
      <p:ext uri="{BB962C8B-B14F-4D97-AF65-F5344CB8AC3E}">
        <p14:creationId xmlns:p14="http://schemas.microsoft.com/office/powerpoint/2010/main" val="42435564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/>
        </p:nvSpPr>
        <p:spPr>
          <a:xfrm>
            <a:off x="3448850" y="3973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Lepreau Basin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Last one in the spawning pool is a rotten egg!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Only the last compartment doesn’t make it into the breeding population!!  </a:t>
            </a:r>
          </a:p>
        </p:txBody>
      </p:sp>
      <p:sp>
        <p:nvSpPr>
          <p:cNvPr id="91" name="Shape 91"/>
          <p:cNvSpPr txBox="1"/>
          <p:nvPr/>
        </p:nvSpPr>
        <p:spPr>
          <a:xfrm>
            <a:off x="6257875" y="3973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Lepreau Basin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</a:t>
            </a:r>
            <a:r>
              <a:rPr lang="en-GB">
                <a:solidFill>
                  <a:schemeClr val="dk1"/>
                </a:solidFill>
              </a:rPr>
              <a:t>In the spawning confusion some gametes did not find each other!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The middle compartment </a:t>
            </a:r>
            <a:r>
              <a:rPr lang="en-GB">
                <a:solidFill>
                  <a:schemeClr val="dk1"/>
                </a:solidFill>
              </a:rPr>
              <a:t>(number 12) d</a:t>
            </a:r>
            <a:r>
              <a:rPr lang="en-GB"/>
              <a:t>oesn’t make it into the breeding population!!  </a:t>
            </a:r>
          </a:p>
        </p:txBody>
      </p:sp>
      <p:sp>
        <p:nvSpPr>
          <p:cNvPr id="92" name="Shape 92"/>
          <p:cNvSpPr txBox="1"/>
          <p:nvPr/>
        </p:nvSpPr>
        <p:spPr>
          <a:xfrm>
            <a:off x="6257875" y="283995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Lepreau Basin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The early bird does not always get the worm!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The first compartment doesn’t make it into the breeding population!!  </a:t>
            </a:r>
          </a:p>
        </p:txBody>
      </p:sp>
      <p:sp>
        <p:nvSpPr>
          <p:cNvPr id="93" name="Shape 93"/>
          <p:cNvSpPr txBox="1"/>
          <p:nvPr/>
        </p:nvSpPr>
        <p:spPr>
          <a:xfrm>
            <a:off x="259850" y="3973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Lepreau Basin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Last one in the spawning pool is a rotten egg!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The last compartment doesn’t make it into the breeding population!!  </a:t>
            </a:r>
          </a:p>
        </p:txBody>
      </p:sp>
      <p:sp>
        <p:nvSpPr>
          <p:cNvPr id="94" name="Shape 94"/>
          <p:cNvSpPr txBox="1"/>
          <p:nvPr/>
        </p:nvSpPr>
        <p:spPr>
          <a:xfrm>
            <a:off x="323400" y="28059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Lepreau Basin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The early bird does not always get the worm!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The first compartment doesn’t make it into the breeding population!!  </a:t>
            </a:r>
          </a:p>
        </p:txBody>
      </p:sp>
      <p:sp>
        <p:nvSpPr>
          <p:cNvPr id="95" name="Shape 95"/>
          <p:cNvSpPr txBox="1"/>
          <p:nvPr/>
        </p:nvSpPr>
        <p:spPr>
          <a:xfrm>
            <a:off x="3327875" y="28059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Lepreau Basin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In the spawning confusion some gametes did not find each other!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>
                <a:solidFill>
                  <a:schemeClr val="dk1"/>
                </a:solidFill>
              </a:rPr>
              <a:t>The middle compartment (number 12) doesn’t make it into the breeding population!! </a:t>
            </a:r>
            <a:r>
              <a:rPr lang="en-GB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5295206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/>
        </p:nvSpPr>
        <p:spPr>
          <a:xfrm>
            <a:off x="1860775" y="2788450"/>
            <a:ext cx="3228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1"/>
                </a:solidFill>
              </a:rPr>
              <a:t>Lepreau Basin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RED TIDE OUTBREAK: Local toxigenic dinoflagellate (</a:t>
            </a:r>
            <a:r>
              <a:rPr lang="en-GB" i="1">
                <a:solidFill>
                  <a:schemeClr val="dk1"/>
                </a:solidFill>
              </a:rPr>
              <a:t>Alexandrium spp.</a:t>
            </a:r>
            <a:r>
              <a:rPr lang="en-GB">
                <a:solidFill>
                  <a:schemeClr val="dk1"/>
                </a:solidFill>
              </a:rPr>
              <a:t>) populations bloom.  Clams feed on these toxic plankton.  Many of the clams that are susceptible to the toxin do not survive. </a:t>
            </a:r>
          </a:p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Remove 25% of the homozygous recessive individual.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01" name="Shape 101"/>
          <p:cNvSpPr txBox="1"/>
          <p:nvPr/>
        </p:nvSpPr>
        <p:spPr>
          <a:xfrm>
            <a:off x="215025" y="248625"/>
            <a:ext cx="29997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1"/>
                </a:solidFill>
              </a:rPr>
              <a:t>Lepreau Basin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RED TIDE OUTBREAK: Local toxigenic dinoflagellate (</a:t>
            </a:r>
            <a:r>
              <a:rPr lang="en-GB" i="1"/>
              <a:t>Alexandrium spp.</a:t>
            </a:r>
            <a:r>
              <a:rPr lang="en-GB"/>
              <a:t>) populations bloom.  Clams feed on these toxic plankton.  Many of the clams that are susceptible to the toxin do not survive. 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Remove the 50% of the homozygous recessive individuals. </a:t>
            </a:r>
          </a:p>
        </p:txBody>
      </p:sp>
      <p:sp>
        <p:nvSpPr>
          <p:cNvPr id="102" name="Shape 102"/>
          <p:cNvSpPr txBox="1"/>
          <p:nvPr/>
        </p:nvSpPr>
        <p:spPr>
          <a:xfrm>
            <a:off x="6264400" y="248625"/>
            <a:ext cx="28002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Lepreau Basin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RED TIDE OUTBREAK: Local toxigenic dinoflagellate (</a:t>
            </a:r>
            <a:r>
              <a:rPr lang="en-GB" i="1">
                <a:solidFill>
                  <a:schemeClr val="dk1"/>
                </a:solidFill>
              </a:rPr>
              <a:t>Alexandrium spp.</a:t>
            </a:r>
            <a:r>
              <a:rPr lang="en-GB">
                <a:solidFill>
                  <a:schemeClr val="dk1"/>
                </a:solidFill>
              </a:rPr>
              <a:t>) populations bloom.  Clams feed on these toxic plankton.  Many of the clams that are susceptible to the toxin do not survive. </a:t>
            </a:r>
          </a:p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Remove 75% of the homozygous recessive individuals.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03" name="Shape 103"/>
          <p:cNvSpPr txBox="1"/>
          <p:nvPr/>
        </p:nvSpPr>
        <p:spPr>
          <a:xfrm>
            <a:off x="3331450" y="248625"/>
            <a:ext cx="29997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Lepreau Basin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>
              <a:spcBef>
                <a:spcPts val="0"/>
              </a:spcBef>
              <a:buNone/>
            </a:pPr>
            <a:r>
              <a:rPr lang="en-GB">
                <a:solidFill>
                  <a:schemeClr val="dk1"/>
                </a:solidFill>
              </a:rPr>
              <a:t>RED TIDE OUTBREAK: Local toxigenic dinoflagellate (</a:t>
            </a:r>
            <a:r>
              <a:rPr lang="en-GB" i="1">
                <a:solidFill>
                  <a:schemeClr val="dk1"/>
                </a:solidFill>
              </a:rPr>
              <a:t>Alexandrium spp.</a:t>
            </a:r>
            <a:r>
              <a:rPr lang="en-GB">
                <a:solidFill>
                  <a:schemeClr val="dk1"/>
                </a:solidFill>
              </a:rPr>
              <a:t>) populations bloom.  Clams feed on these toxic plankton.  Many of the clams that are susceptible to the toxin do not survive. </a:t>
            </a:r>
          </a:p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Remove 10% of the homozygous recessive individuals. 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910295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/>
        </p:nvSpPr>
        <p:spPr>
          <a:xfrm>
            <a:off x="3448850" y="3973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Essex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Last one in the spawning pool is a rotten egg!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Only the last compartment doesn’t make it into the breeding population!!  </a:t>
            </a:r>
          </a:p>
        </p:txBody>
      </p:sp>
      <p:sp>
        <p:nvSpPr>
          <p:cNvPr id="109" name="Shape 109"/>
          <p:cNvSpPr txBox="1"/>
          <p:nvPr/>
        </p:nvSpPr>
        <p:spPr>
          <a:xfrm>
            <a:off x="6257875" y="3973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Essex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</a:t>
            </a:r>
            <a:r>
              <a:rPr lang="en-GB">
                <a:solidFill>
                  <a:schemeClr val="dk1"/>
                </a:solidFill>
              </a:rPr>
              <a:t>In the spawning confusion some gametes did not find each other!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The middle compartment </a:t>
            </a:r>
            <a:r>
              <a:rPr lang="en-GB">
                <a:solidFill>
                  <a:schemeClr val="dk1"/>
                </a:solidFill>
              </a:rPr>
              <a:t>(number 12) d</a:t>
            </a:r>
            <a:r>
              <a:rPr lang="en-GB"/>
              <a:t>oesn’t make it into the breeding population!!  </a:t>
            </a:r>
          </a:p>
        </p:txBody>
      </p:sp>
      <p:sp>
        <p:nvSpPr>
          <p:cNvPr id="110" name="Shape 110"/>
          <p:cNvSpPr txBox="1"/>
          <p:nvPr/>
        </p:nvSpPr>
        <p:spPr>
          <a:xfrm>
            <a:off x="6257875" y="283995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Essex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The early bird does not always get the worm!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The first compartment doesn’t make it into the breeding population!!  </a:t>
            </a:r>
          </a:p>
        </p:txBody>
      </p:sp>
      <p:sp>
        <p:nvSpPr>
          <p:cNvPr id="111" name="Shape 111"/>
          <p:cNvSpPr txBox="1"/>
          <p:nvPr/>
        </p:nvSpPr>
        <p:spPr>
          <a:xfrm>
            <a:off x="259850" y="3973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Essex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Last one in the spawning pool is a rotten egg!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The last compartment doesn’t make it into the breeding population!!  </a:t>
            </a:r>
          </a:p>
        </p:txBody>
      </p:sp>
      <p:sp>
        <p:nvSpPr>
          <p:cNvPr id="112" name="Shape 112"/>
          <p:cNvSpPr txBox="1"/>
          <p:nvPr/>
        </p:nvSpPr>
        <p:spPr>
          <a:xfrm>
            <a:off x="323400" y="28059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Essex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The early bird does not always get the worm!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The first compartment doesn’t make it into the breeding population!!  </a:t>
            </a:r>
          </a:p>
        </p:txBody>
      </p:sp>
      <p:sp>
        <p:nvSpPr>
          <p:cNvPr id="113" name="Shape 113"/>
          <p:cNvSpPr txBox="1"/>
          <p:nvPr/>
        </p:nvSpPr>
        <p:spPr>
          <a:xfrm>
            <a:off x="3327875" y="28059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Essex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In the spawning confusion some gametes did not find each other!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>
                <a:solidFill>
                  <a:schemeClr val="dk1"/>
                </a:solidFill>
              </a:rPr>
              <a:t>The middle compartment (number 12) doesn’t make it into the breeding population!! </a:t>
            </a:r>
            <a:r>
              <a:rPr lang="en-GB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135574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Probabilities of gametes fusing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775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Our total alleles in the gamete pool are…</a:t>
            </a:r>
          </a:p>
          <a:p>
            <a: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ts val="1400"/>
              <a:buChar char="○"/>
            </a:pPr>
            <a:r>
              <a:rPr lang="en" b="1"/>
              <a:t>Red (A) = _______	f</a:t>
            </a:r>
            <a:r>
              <a:rPr lang="en" b="1" baseline="-25000"/>
              <a:t>A</a:t>
            </a:r>
            <a:r>
              <a:rPr lang="en" b="1"/>
              <a:t>= _______		Yellow (a) = _______		f</a:t>
            </a:r>
            <a:r>
              <a:rPr lang="en" b="1" baseline="-25000"/>
              <a:t>a</a:t>
            </a:r>
            <a:r>
              <a:rPr lang="en" b="1"/>
              <a:t>= _______</a:t>
            </a:r>
          </a:p>
          <a:p>
            <a:pPr marL="457200" lvl="0" indent="-342900" rtl="0">
              <a:spcBef>
                <a:spcPts val="0"/>
              </a:spcBef>
              <a:buSzPts val="1800"/>
              <a:buChar char="●"/>
            </a:pPr>
            <a:r>
              <a:rPr lang="en"/>
              <a:t>What is the probability of </a:t>
            </a:r>
            <a:r>
              <a:rPr lang="en" b="1"/>
              <a:t>two red (A)</a:t>
            </a:r>
            <a:r>
              <a:rPr lang="en"/>
              <a:t> gametes fusing?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buNone/>
            </a:pPr>
            <a:endParaRPr/>
          </a:p>
          <a:p>
            <a:pPr marL="457200" lvl="0" indent="-342900" rtl="0">
              <a:spcBef>
                <a:spcPts val="0"/>
              </a:spcBef>
              <a:buSzPts val="1800"/>
              <a:buChar char="●"/>
            </a:pPr>
            <a:r>
              <a:rPr lang="en"/>
              <a:t>What is the probability of </a:t>
            </a:r>
            <a:r>
              <a:rPr lang="en" b="1"/>
              <a:t>two yellow (a)</a:t>
            </a:r>
            <a:r>
              <a:rPr lang="en"/>
              <a:t> gametes fusing?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buNone/>
            </a:pPr>
            <a:endParaRPr/>
          </a:p>
          <a:p>
            <a:pPr marL="457200" lvl="0" indent="-342900" rtl="0">
              <a:spcBef>
                <a:spcPts val="0"/>
              </a:spcBef>
              <a:buSzPts val="1800"/>
              <a:buChar char="●"/>
            </a:pPr>
            <a:r>
              <a:rPr lang="en"/>
              <a:t>What is the probability of a </a:t>
            </a:r>
            <a:r>
              <a:rPr lang="en" b="1"/>
              <a:t>red (A) and yellow (a) </a:t>
            </a:r>
            <a:r>
              <a:rPr lang="en"/>
              <a:t>gamete fusing, in any order?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/>
        </p:nvSpPr>
        <p:spPr>
          <a:xfrm>
            <a:off x="1915100" y="2625450"/>
            <a:ext cx="29865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Essex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>
                <a:solidFill>
                  <a:schemeClr val="dk1"/>
                </a:solidFill>
              </a:rPr>
              <a:t>RED TIDE OUTBREAK: Local toxigenic dinoflagellate (</a:t>
            </a:r>
            <a:r>
              <a:rPr lang="en-GB" i="1">
                <a:solidFill>
                  <a:schemeClr val="dk1"/>
                </a:solidFill>
              </a:rPr>
              <a:t>Alexandrium spp.</a:t>
            </a:r>
            <a:r>
              <a:rPr lang="en-GB">
                <a:solidFill>
                  <a:schemeClr val="dk1"/>
                </a:solidFill>
              </a:rPr>
              <a:t>) populations bloom.  Clams feed on these toxic plankton.  Many of the clams that are susceptible to the toxin do not survive. 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chemeClr val="dk1"/>
              </a:solidFill>
            </a:endParaRPr>
          </a:p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Remove 25% of the homozygous recessive individual.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19" name="Shape 119"/>
          <p:cNvSpPr txBox="1"/>
          <p:nvPr/>
        </p:nvSpPr>
        <p:spPr>
          <a:xfrm>
            <a:off x="215025" y="248625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Essex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RED TIDE OUTBREAK: Local toxigenic dinoflagellate (</a:t>
            </a:r>
            <a:r>
              <a:rPr lang="en-GB" i="1"/>
              <a:t>Alexandrium spp.</a:t>
            </a:r>
            <a:r>
              <a:rPr lang="en-GB"/>
              <a:t>) populations bloom.  Clams feed on these toxic plankton.  </a:t>
            </a:r>
            <a:r>
              <a:rPr lang="en-GB">
                <a:solidFill>
                  <a:schemeClr val="dk1"/>
                </a:solidFill>
              </a:rPr>
              <a:t>Many of the clams that are susceptible to the toxin do not survive.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Remove the 50% of the homozygous recessive individuals. </a:t>
            </a:r>
          </a:p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120" name="Shape 120"/>
          <p:cNvSpPr txBox="1"/>
          <p:nvPr/>
        </p:nvSpPr>
        <p:spPr>
          <a:xfrm>
            <a:off x="6264400" y="248625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Essex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>
                <a:solidFill>
                  <a:schemeClr val="dk1"/>
                </a:solidFill>
              </a:rPr>
              <a:t>RED TIDE OUTBREAK: Local toxigenic dinoflagellate (</a:t>
            </a:r>
            <a:r>
              <a:rPr lang="en-GB" i="1">
                <a:solidFill>
                  <a:schemeClr val="dk1"/>
                </a:solidFill>
              </a:rPr>
              <a:t>Alexandrium spp.</a:t>
            </a:r>
            <a:r>
              <a:rPr lang="en-GB">
                <a:solidFill>
                  <a:schemeClr val="dk1"/>
                </a:solidFill>
              </a:rPr>
              <a:t>) populations bloom.  Clams feed on these toxic plankton.  Many of the clams that are susceptible to the toxin do not survive. 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buNone/>
            </a:pPr>
            <a:r>
              <a:rPr lang="en-GB">
                <a:solidFill>
                  <a:schemeClr val="dk1"/>
                </a:solidFill>
              </a:rPr>
              <a:t>Remove 75% of the homozygous recessive individuals. </a:t>
            </a:r>
          </a:p>
        </p:txBody>
      </p:sp>
      <p:sp>
        <p:nvSpPr>
          <p:cNvPr id="121" name="Shape 121"/>
          <p:cNvSpPr txBox="1"/>
          <p:nvPr/>
        </p:nvSpPr>
        <p:spPr>
          <a:xfrm>
            <a:off x="3331450" y="248625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Essex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>
                <a:solidFill>
                  <a:schemeClr val="dk1"/>
                </a:solidFill>
              </a:rPr>
              <a:t>RED TIDE OUTBREAK: Local toxigenic dinoflagellate (</a:t>
            </a:r>
            <a:r>
              <a:rPr lang="en-GB" i="1">
                <a:solidFill>
                  <a:schemeClr val="dk1"/>
                </a:solidFill>
              </a:rPr>
              <a:t>Alexandrium spp.</a:t>
            </a:r>
            <a:r>
              <a:rPr lang="en-GB">
                <a:solidFill>
                  <a:schemeClr val="dk1"/>
                </a:solidFill>
              </a:rPr>
              <a:t>) populations bloom.  Clams feed on these toxic plankton.  Many of the clams that are susceptible to the toxin do not survive. 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chemeClr val="dk1"/>
              </a:solidFill>
            </a:endParaRPr>
          </a:p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Remove 10% of the homozygous recessive individuals. 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-GB">
                <a:solidFill>
                  <a:schemeClr val="dk1"/>
                </a:solidFill>
              </a:rPr>
              <a:t> 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652118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/>
        </p:nvSpPr>
        <p:spPr>
          <a:xfrm>
            <a:off x="3448850" y="3973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Orleans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Last one in the spawning pool is a rotten egg!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Only the last compartment doesn’t make it into the breeding population!!  </a:t>
            </a:r>
          </a:p>
        </p:txBody>
      </p:sp>
      <p:sp>
        <p:nvSpPr>
          <p:cNvPr id="127" name="Shape 127"/>
          <p:cNvSpPr txBox="1"/>
          <p:nvPr/>
        </p:nvSpPr>
        <p:spPr>
          <a:xfrm>
            <a:off x="6257875" y="3973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Orleans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</a:t>
            </a:r>
            <a:r>
              <a:rPr lang="en-GB">
                <a:solidFill>
                  <a:schemeClr val="dk1"/>
                </a:solidFill>
              </a:rPr>
              <a:t>In the spawning confusion some gametes did not find each other!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The middle compartment </a:t>
            </a:r>
            <a:r>
              <a:rPr lang="en-GB">
                <a:solidFill>
                  <a:schemeClr val="dk1"/>
                </a:solidFill>
              </a:rPr>
              <a:t>(number 12) d</a:t>
            </a:r>
            <a:r>
              <a:rPr lang="en-GB"/>
              <a:t>oesn’t make it into the breeding population!!  </a:t>
            </a:r>
          </a:p>
        </p:txBody>
      </p:sp>
      <p:sp>
        <p:nvSpPr>
          <p:cNvPr id="128" name="Shape 128"/>
          <p:cNvSpPr txBox="1"/>
          <p:nvPr/>
        </p:nvSpPr>
        <p:spPr>
          <a:xfrm>
            <a:off x="6257875" y="283995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Orleans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The early bird does not always get the worm!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The first compartment doesn’t make it into the breeding population!!  </a:t>
            </a:r>
          </a:p>
        </p:txBody>
      </p:sp>
      <p:sp>
        <p:nvSpPr>
          <p:cNvPr id="129" name="Shape 129"/>
          <p:cNvSpPr txBox="1"/>
          <p:nvPr/>
        </p:nvSpPr>
        <p:spPr>
          <a:xfrm>
            <a:off x="259850" y="3973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Orleans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Last one in the spawning pool is a rotten egg!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The last compartment doesn’t make it into the breeding population!!  </a:t>
            </a:r>
          </a:p>
        </p:txBody>
      </p:sp>
      <p:sp>
        <p:nvSpPr>
          <p:cNvPr id="130" name="Shape 130"/>
          <p:cNvSpPr txBox="1"/>
          <p:nvPr/>
        </p:nvSpPr>
        <p:spPr>
          <a:xfrm>
            <a:off x="323400" y="28059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Orleans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The early bird does not always get the worm!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The first compartment doesn’t make it into the breeding population!!  </a:t>
            </a:r>
          </a:p>
        </p:txBody>
      </p:sp>
      <p:sp>
        <p:nvSpPr>
          <p:cNvPr id="131" name="Shape 131"/>
          <p:cNvSpPr txBox="1"/>
          <p:nvPr/>
        </p:nvSpPr>
        <p:spPr>
          <a:xfrm>
            <a:off x="3327875" y="2805900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Orleans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It’s a beautiful day to spawn! In the spawning confusion some gametes did not find each other!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>
                <a:solidFill>
                  <a:schemeClr val="dk1"/>
                </a:solidFill>
              </a:rPr>
              <a:t>The middle compartment (number 12) doesn’t make it into the breeding population!! </a:t>
            </a:r>
            <a:r>
              <a:rPr lang="en-GB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4329973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/>
        </p:nvSpPr>
        <p:spPr>
          <a:xfrm>
            <a:off x="1915100" y="2625450"/>
            <a:ext cx="29469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Orleans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>
                <a:solidFill>
                  <a:schemeClr val="dk1"/>
                </a:solidFill>
              </a:rPr>
              <a:t>RED TIDE OUTBREAK: Local toxigenic dinoflagellate (</a:t>
            </a:r>
            <a:r>
              <a:rPr lang="en-GB" i="1">
                <a:solidFill>
                  <a:schemeClr val="dk1"/>
                </a:solidFill>
              </a:rPr>
              <a:t>Alexandrium spp.</a:t>
            </a:r>
            <a:r>
              <a:rPr lang="en-GB">
                <a:solidFill>
                  <a:schemeClr val="dk1"/>
                </a:solidFill>
              </a:rPr>
              <a:t>) populations bloom.  Clams feed on these toxic plankton.  Clams that are susceptible to the toxin do not survive.  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chemeClr val="dk1"/>
              </a:solidFill>
            </a:endParaRPr>
          </a:p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Remove 25% of the homozygous recessive individual.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37" name="Shape 137"/>
          <p:cNvSpPr txBox="1"/>
          <p:nvPr/>
        </p:nvSpPr>
        <p:spPr>
          <a:xfrm>
            <a:off x="215025" y="248625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Orleans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RED TIDE OUTBREAK: Local toxigenic dinoflagellate (</a:t>
            </a:r>
            <a:r>
              <a:rPr lang="en-GB" i="1"/>
              <a:t>Alexandrium spp.</a:t>
            </a:r>
            <a:r>
              <a:rPr lang="en-GB"/>
              <a:t>) populations bloom.  Clams feed on these toxic plankton.  </a:t>
            </a:r>
            <a:r>
              <a:rPr lang="en-GB">
                <a:solidFill>
                  <a:schemeClr val="dk1"/>
                </a:solidFill>
              </a:rPr>
              <a:t>Many of the clams that are susceptible to the toxin do not survive.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Remove the 50% of the homozygous recessive individuals. 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x="6264400" y="248625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Orleans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>
                <a:solidFill>
                  <a:schemeClr val="dk1"/>
                </a:solidFill>
              </a:rPr>
              <a:t>RED TIDE OUTBREAK: Local toxigenic dinoflagellate (</a:t>
            </a:r>
            <a:r>
              <a:rPr lang="en-GB" i="1">
                <a:solidFill>
                  <a:schemeClr val="dk1"/>
                </a:solidFill>
              </a:rPr>
              <a:t>Alexandrium spp.</a:t>
            </a:r>
            <a:r>
              <a:rPr lang="en-GB">
                <a:solidFill>
                  <a:schemeClr val="dk1"/>
                </a:solidFill>
              </a:rPr>
              <a:t>) populations bloom.  Clams feed on these toxic plankton.  Many of the clams that are susceptible to the toxin do not survive. 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chemeClr val="dk1"/>
              </a:solidFill>
            </a:endParaRPr>
          </a:p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Remove 75% of the homozygous recessive individuals.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39" name="Shape 139"/>
          <p:cNvSpPr txBox="1"/>
          <p:nvPr/>
        </p:nvSpPr>
        <p:spPr>
          <a:xfrm>
            <a:off x="3331450" y="248625"/>
            <a:ext cx="2694600" cy="144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900">
                <a:solidFill>
                  <a:schemeClr val="dk1"/>
                </a:solidFill>
              </a:rPr>
              <a:t>Orleans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r>
              <a:rPr lang="en-GB">
                <a:solidFill>
                  <a:schemeClr val="dk1"/>
                </a:solidFill>
              </a:rPr>
              <a:t>RED TIDE OUTBREAK: Local toxigenic dinoflagellate (</a:t>
            </a:r>
            <a:r>
              <a:rPr lang="en-GB" i="1">
                <a:solidFill>
                  <a:schemeClr val="dk1"/>
                </a:solidFill>
              </a:rPr>
              <a:t>Alexandrium spp.</a:t>
            </a:r>
            <a:r>
              <a:rPr lang="en-GB">
                <a:solidFill>
                  <a:schemeClr val="dk1"/>
                </a:solidFill>
              </a:rPr>
              <a:t>) populations bloom.  Clams feed on these toxic plankton.  Many of the clams that are susceptible to the toxin do not survive. 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buNone/>
            </a:pPr>
            <a:r>
              <a:rPr lang="en-GB">
                <a:solidFill>
                  <a:schemeClr val="dk1"/>
                </a:solidFill>
              </a:rPr>
              <a:t>Remove 10% of the homozygous recessive individuals.   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7911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Using Hardy-Weinberg to make predictions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645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counted up our alleles as you were walking in…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Known = allele frequencies in the gamete pool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 is Hardy-Weinberg Equilibrium?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Null hypothesis → No Evolution!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If there is no evolution, then what are the assumptions of HWE?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Large, randomly mating population,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No selection,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No genetic drift,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No mutation, and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No migration (gene flow).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If the assumptions are not met, then…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Allele frequencies will change from one generation to the next (evolution), thus</a:t>
            </a:r>
          </a:p>
          <a:p>
            <a:pPr marL="914400" lvl="1" indent="-317500" rtl="0">
              <a:spcBef>
                <a:spcPts val="0"/>
              </a:spcBef>
              <a:buSzPts val="1400"/>
              <a:buChar char="○"/>
            </a:pPr>
            <a:r>
              <a:rPr lang="en"/>
              <a:t>we may not be able to predict genotype frequencies using allele frequencies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Probabilities → Hardy-Weinberg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777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Hardy-Weinberg Equilibrium is simply probability 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 is the HWE equation? 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</a:t>
            </a:r>
            <a:r>
              <a:rPr lang="en" baseline="30000"/>
              <a:t>2</a:t>
            </a:r>
            <a:r>
              <a:rPr lang="en"/>
              <a:t> + 2pq + q</a:t>
            </a:r>
            <a:r>
              <a:rPr lang="en" baseline="30000"/>
              <a:t>2</a:t>
            </a:r>
            <a:r>
              <a:rPr lang="en"/>
              <a:t> = 1</a:t>
            </a:r>
          </a:p>
          <a:p>
            <a:pPr marL="914400" lvl="1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We have two alleles in our population.  They are p and q.  The frequency of them add to 1.</a:t>
            </a:r>
          </a:p>
          <a:p>
            <a:pPr marL="1371600" lvl="2" indent="-317500" rtl="0">
              <a:spcBef>
                <a:spcPts val="0"/>
              </a:spcBef>
              <a:spcAft>
                <a:spcPts val="1000"/>
              </a:spcAft>
              <a:buSzPts val="1400"/>
              <a:buChar char="■"/>
            </a:pPr>
            <a:r>
              <a:rPr lang="en"/>
              <a:t>p= f</a:t>
            </a:r>
            <a:r>
              <a:rPr lang="en" baseline="-25000"/>
              <a:t>A</a:t>
            </a:r>
            <a:r>
              <a:rPr lang="en"/>
              <a:t>= _______				q = f</a:t>
            </a:r>
            <a:r>
              <a:rPr lang="en" baseline="-25000"/>
              <a:t>a</a:t>
            </a:r>
            <a:r>
              <a:rPr lang="en"/>
              <a:t>= _______		(remember p+q=1)</a:t>
            </a:r>
          </a:p>
          <a:p>
            <a:pPr marL="457200" lvl="0" indent="-342900" rtl="0">
              <a:spcBef>
                <a:spcPts val="0"/>
              </a:spcBef>
              <a:buSzPts val="1800"/>
              <a:buChar char="●"/>
            </a:pPr>
            <a:r>
              <a:rPr lang="en"/>
              <a:t>Probability of two red (A) gametes fusing = p</a:t>
            </a:r>
            <a:r>
              <a:rPr lang="en" baseline="30000"/>
              <a:t>2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rtl="0">
              <a:spcBef>
                <a:spcPts val="0"/>
              </a:spcBef>
              <a:buSzPts val="1800"/>
              <a:buChar char="●"/>
            </a:pPr>
            <a:r>
              <a:rPr lang="en"/>
              <a:t>Probability of two yellow (a) gametes fusing = q</a:t>
            </a:r>
            <a:r>
              <a:rPr lang="en" baseline="30000"/>
              <a:t>2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rtl="0">
              <a:spcBef>
                <a:spcPts val="0"/>
              </a:spcBef>
              <a:buSzPts val="1800"/>
              <a:buChar char="●"/>
            </a:pPr>
            <a:r>
              <a:rPr lang="en"/>
              <a:t>Probability of a red (A) and yellow (a) gamete fusing (in any order) = 2pq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Frequency predictions → counts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14031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now have our predicted frequencies.  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do we figure out how many individuals in a population are expected of each genotype?</a:t>
            </a:r>
          </a:p>
          <a:p>
            <a:pPr marL="914400" lvl="1" indent="-317500" rtl="0">
              <a:spcBef>
                <a:spcPts val="0"/>
              </a:spcBef>
              <a:buSzPts val="1400"/>
              <a:buChar char="○"/>
            </a:pPr>
            <a:r>
              <a:rPr lang="en"/>
              <a:t>Let’s say the population is 30 individuals…</a:t>
            </a:r>
          </a:p>
        </p:txBody>
      </p:sp>
      <p:graphicFrame>
        <p:nvGraphicFramePr>
          <p:cNvPr id="95" name="Shape 95"/>
          <p:cNvGraphicFramePr/>
          <p:nvPr/>
        </p:nvGraphicFramePr>
        <p:xfrm>
          <a:off x="909025" y="2452350"/>
          <a:ext cx="7478000" cy="1911850"/>
        </p:xfrm>
        <a:graphic>
          <a:graphicData uri="http://schemas.openxmlformats.org/drawingml/2006/table">
            <a:tbl>
              <a:tblPr>
                <a:noFill/>
                <a:tableStyleId>{25BB5F72-2E89-40A5-8160-2F1EB5A6BCEE}</a:tableStyleId>
              </a:tblPr>
              <a:tblGrid>
                <a:gridCol w="1413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1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3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5650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b="1"/>
                        <a:t>Genotype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/>
                        <a:t>Frequency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b="1"/>
                        <a:t>Count expected</a:t>
                      </a: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275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b="1"/>
                        <a:t>AA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5650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b="1"/>
                        <a:t>Aa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0275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b="1"/>
                        <a:t>aa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6" name="Shape 96"/>
          <p:cNvSpPr txBox="1"/>
          <p:nvPr/>
        </p:nvSpPr>
        <p:spPr>
          <a:xfrm>
            <a:off x="4615425" y="4538625"/>
            <a:ext cx="3285600" cy="391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Genotype frequency x population size</a:t>
            </a:r>
          </a:p>
        </p:txBody>
      </p:sp>
      <p:cxnSp>
        <p:nvCxnSpPr>
          <p:cNvPr id="97" name="Shape 97"/>
          <p:cNvCxnSpPr/>
          <p:nvPr/>
        </p:nvCxnSpPr>
        <p:spPr>
          <a:xfrm rot="10800000">
            <a:off x="6014900" y="4413375"/>
            <a:ext cx="0" cy="278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Testing our predictions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Take a sample from the gamete pool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dirty="0"/>
              <a:t>Grab enough alleles for two individuals</a:t>
            </a:r>
          </a:p>
          <a:p>
            <a: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 dirty="0"/>
              <a:t>Make sure that you pull two alleles at a time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dirty="0"/>
              <a:t>Record the genotypes of your individuals</a:t>
            </a: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Our population:</a:t>
            </a:r>
          </a:p>
          <a:p>
            <a:pPr marL="914400" lvl="1" indent="-317500" rtl="0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SzPts val="1400"/>
              <a:buChar char="○"/>
            </a:pPr>
            <a:r>
              <a:rPr lang="en" b="1" dirty="0"/>
              <a:t>AA=			Aa=			aa=</a:t>
            </a:r>
          </a:p>
          <a:p>
            <a:pPr marL="914400" lvl="1" indent="-317500" rtl="0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SzPts val="1400"/>
              <a:buChar char="○"/>
            </a:pPr>
            <a:r>
              <a:rPr lang="en" b="1" dirty="0" err="1"/>
              <a:t>f</a:t>
            </a:r>
            <a:r>
              <a:rPr lang="en" b="1" baseline="-25000" dirty="0" err="1"/>
              <a:t>AA</a:t>
            </a:r>
            <a:r>
              <a:rPr lang="en" b="1" dirty="0"/>
              <a:t>=			</a:t>
            </a:r>
            <a:r>
              <a:rPr lang="en" b="1" dirty="0" err="1"/>
              <a:t>f</a:t>
            </a:r>
            <a:r>
              <a:rPr lang="en" b="1" baseline="-25000" dirty="0" err="1"/>
              <a:t>Aa</a:t>
            </a:r>
            <a:r>
              <a:rPr lang="en" b="1" dirty="0"/>
              <a:t>=				</a:t>
            </a:r>
            <a:r>
              <a:rPr lang="en" b="1" dirty="0" err="1"/>
              <a:t>f</a:t>
            </a:r>
            <a:r>
              <a:rPr lang="en" b="1" baseline="-25000" dirty="0" err="1"/>
              <a:t>aa</a:t>
            </a:r>
            <a:r>
              <a:rPr lang="en" b="1" dirty="0"/>
              <a:t>=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What are the allele frequencies in our population?</a:t>
            </a:r>
          </a:p>
          <a:p>
            <a:pPr marL="914400" lvl="1" indent="-317500" rtl="0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SzPts val="1400"/>
              <a:buChar char="○"/>
            </a:pPr>
            <a:r>
              <a:rPr lang="en" b="1" dirty="0" err="1"/>
              <a:t>f</a:t>
            </a:r>
            <a:r>
              <a:rPr lang="en" b="1" baseline="-25000" dirty="0" err="1"/>
              <a:t>A</a:t>
            </a:r>
            <a:r>
              <a:rPr lang="en" b="1" dirty="0"/>
              <a:t>=</a:t>
            </a:r>
          </a:p>
          <a:p>
            <a:pPr marL="914400" lvl="1" indent="-317500" rtl="0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SzPts val="1400"/>
              <a:buChar char="○"/>
            </a:pPr>
            <a:r>
              <a:rPr lang="en" b="1" dirty="0"/>
              <a:t>f</a:t>
            </a:r>
            <a:r>
              <a:rPr lang="en" b="1" baseline="-25000" dirty="0"/>
              <a:t>a</a:t>
            </a:r>
            <a:r>
              <a:rPr lang="en" b="1" dirty="0"/>
              <a:t>=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How can we tell if evolution happened? 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Did we violate the H-W assumptions?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"/>
              <a:t>Need to do a Chi-square test.</a:t>
            </a:r>
          </a:p>
          <a:p>
            <a:pPr marL="0" lvl="0" indent="-69850" rtl="0">
              <a:spcBef>
                <a:spcPts val="0"/>
              </a:spcBef>
              <a:buClr>
                <a:srgbClr val="000000"/>
              </a:buClr>
              <a:buSzPts val="1100"/>
              <a:buFont typeface="Arial"/>
              <a:buNone/>
            </a:pPr>
            <a:endParaRPr/>
          </a:p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pic>
        <p:nvPicPr>
          <p:cNvPr id="110" name="Shape 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7038" y="2278075"/>
            <a:ext cx="2085975" cy="161925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111"/>
          <p:cNvSpPr txBox="1"/>
          <p:nvPr/>
        </p:nvSpPr>
        <p:spPr>
          <a:xfrm>
            <a:off x="3833150" y="2738000"/>
            <a:ext cx="3000000" cy="1116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degrees of freedom: df = k – 1 – m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k: number of classes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m: number of independent allele frequencies estimated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Chi-square test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455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What are our observed and expected values?</a:t>
            </a:r>
          </a:p>
        </p:txBody>
      </p:sp>
      <p:pic>
        <p:nvPicPr>
          <p:cNvPr id="118" name="Shape 118"/>
          <p:cNvPicPr preferRelativeResize="0"/>
          <p:nvPr/>
        </p:nvPicPr>
        <p:blipFill rotWithShape="1">
          <a:blip r:embed="rId3">
            <a:alphaModFix/>
          </a:blip>
          <a:srcRect b="56567"/>
          <a:stretch/>
        </p:blipFill>
        <p:spPr>
          <a:xfrm>
            <a:off x="4667700" y="445025"/>
            <a:ext cx="2085975" cy="7032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9" name="Shape 119"/>
          <p:cNvGraphicFramePr/>
          <p:nvPr/>
        </p:nvGraphicFramePr>
        <p:xfrm>
          <a:off x="513600" y="1809750"/>
          <a:ext cx="8116800" cy="1955850"/>
        </p:xfrm>
        <a:graphic>
          <a:graphicData uri="http://schemas.openxmlformats.org/drawingml/2006/table">
            <a:tbl>
              <a:tblPr>
                <a:noFill/>
                <a:tableStyleId>{25BB5F72-2E89-40A5-8160-2F1EB5A6BCEE}</a:tableStyleId>
              </a:tblPr>
              <a:tblGrid>
                <a:gridCol w="135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2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2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2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2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52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77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/>
                        <a:t>Genotype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b="1"/>
                        <a:t>Observed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b="1"/>
                        <a:t>Expected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b="1"/>
                        <a:t>O-E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b="1"/>
                        <a:t>(O-E)^2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-6985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b="1">
                          <a:solidFill>
                            <a:schemeClr val="dk1"/>
                          </a:solidFill>
                        </a:rPr>
                        <a:t>((O-E)^2)/E</a:t>
                      </a: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25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/>
                        <a:t>AA</a:t>
                      </a: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7775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b="1"/>
                        <a:t>Aa</a:t>
                      </a: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7775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b="1"/>
                        <a:t>aa</a:t>
                      </a: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0" name="Shape 120"/>
          <p:cNvSpPr txBox="1"/>
          <p:nvPr/>
        </p:nvSpPr>
        <p:spPr>
          <a:xfrm>
            <a:off x="7692425" y="4127675"/>
            <a:ext cx="547500" cy="391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sum</a:t>
            </a:r>
          </a:p>
        </p:txBody>
      </p:sp>
      <p:cxnSp>
        <p:nvCxnSpPr>
          <p:cNvPr id="121" name="Shape 121"/>
          <p:cNvCxnSpPr/>
          <p:nvPr/>
        </p:nvCxnSpPr>
        <p:spPr>
          <a:xfrm rot="10800000">
            <a:off x="7966175" y="3915525"/>
            <a:ext cx="0" cy="278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3059</Words>
  <Application>Microsoft Macintosh PowerPoint</Application>
  <PresentationFormat>On-screen Show (16:9)</PresentationFormat>
  <Paragraphs>454</Paragraphs>
  <Slides>32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Arial</vt:lpstr>
      <vt:lpstr>Calibri</vt:lpstr>
      <vt:lpstr>Simple Light</vt:lpstr>
      <vt:lpstr>Welcome fellow clams!</vt:lpstr>
      <vt:lpstr>Gametes → Individuals</vt:lpstr>
      <vt:lpstr>Probabilities of gametes fusing</vt:lpstr>
      <vt:lpstr>Using Hardy-Weinberg to make predictions</vt:lpstr>
      <vt:lpstr>Probabilities → Hardy-Weinberg</vt:lpstr>
      <vt:lpstr>Frequency predictions → counts</vt:lpstr>
      <vt:lpstr>Testing our predictions</vt:lpstr>
      <vt:lpstr>How can we tell if evolution happened? </vt:lpstr>
      <vt:lpstr>Chi-square test</vt:lpstr>
      <vt:lpstr>Chi-square test</vt:lpstr>
      <vt:lpstr>What would happen if we continued spawning...</vt:lpstr>
      <vt:lpstr>Practice!</vt:lpstr>
      <vt:lpstr>Welcome back fellow clams!</vt:lpstr>
      <vt:lpstr>Populations of Mya arenaria (soft-shelled clams)</vt:lpstr>
      <vt:lpstr>Materials and Procedures</vt:lpstr>
      <vt:lpstr>Initial allele frequencies &amp; making predictions</vt:lpstr>
      <vt:lpstr>Generation 1 - before event</vt:lpstr>
      <vt:lpstr>Generation 1 - after event</vt:lpstr>
      <vt:lpstr>Continue for about 6 generations (may be more)</vt:lpstr>
      <vt:lpstr>Final allele frequencies</vt:lpstr>
      <vt:lpstr>Comparing populations</vt:lpstr>
      <vt:lpstr>Event cards for Activity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Menu</dc:title>
  <cp:lastModifiedBy>Kaitlin Bonner</cp:lastModifiedBy>
  <cp:revision>6</cp:revision>
  <dcterms:modified xsi:type="dcterms:W3CDTF">2018-03-06T03:06:52Z</dcterms:modified>
</cp:coreProperties>
</file>